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8.xml" ContentType="application/vnd.openxmlformats-officedocument.presentationml.tags+xml"/>
  <Override PartName="/ppt/tags/tag11.xml" ContentType="application/vnd.openxmlformats-officedocument.presentationml.tags+xml"/>
  <Override PartName="/ppt/tags/tag2.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0.xml" ContentType="application/vnd.openxmlformats-officedocument.presentationml.tags+xml"/>
  <Override PartName="/ppt/tags/tag1.xml" ContentType="application/vnd.openxmlformats-officedocument.presentationml.tag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5"/>
  </p:notesMasterIdLst>
  <p:sldIdLst>
    <p:sldId id="384" r:id="rId2"/>
    <p:sldId id="274" r:id="rId3"/>
    <p:sldId id="275" r:id="rId4"/>
    <p:sldId id="263" r:id="rId5"/>
    <p:sldId id="258" r:id="rId6"/>
    <p:sldId id="277" r:id="rId7"/>
    <p:sldId id="279" r:id="rId8"/>
    <p:sldId id="284" r:id="rId9"/>
    <p:sldId id="301" r:id="rId10"/>
    <p:sldId id="381" r:id="rId11"/>
    <p:sldId id="385" r:id="rId12"/>
    <p:sldId id="380" r:id="rId13"/>
    <p:sldId id="363" r:id="rId14"/>
    <p:sldId id="364" r:id="rId15"/>
    <p:sldId id="376" r:id="rId16"/>
    <p:sldId id="382" r:id="rId17"/>
    <p:sldId id="383" r:id="rId18"/>
    <p:sldId id="282" r:id="rId19"/>
    <p:sldId id="276" r:id="rId20"/>
    <p:sldId id="300" r:id="rId21"/>
    <p:sldId id="259" r:id="rId22"/>
    <p:sldId id="260" r:id="rId23"/>
    <p:sldId id="261" r:id="rId24"/>
    <p:sldId id="288" r:id="rId25"/>
    <p:sldId id="293" r:id="rId26"/>
    <p:sldId id="299" r:id="rId27"/>
    <p:sldId id="289" r:id="rId28"/>
    <p:sldId id="295" r:id="rId29"/>
    <p:sldId id="262" r:id="rId30"/>
    <p:sldId id="271" r:id="rId31"/>
    <p:sldId id="292" r:id="rId32"/>
    <p:sldId id="265" r:id="rId33"/>
    <p:sldId id="25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0A3"/>
    <a:srgbClr val="0047B6"/>
    <a:srgbClr val="949CA1"/>
    <a:srgbClr val="96A1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85875" autoAdjust="0"/>
  </p:normalViewPr>
  <p:slideViewPr>
    <p:cSldViewPr>
      <p:cViewPr varScale="1">
        <p:scale>
          <a:sx n="75" d="100"/>
          <a:sy n="75" d="100"/>
        </p:scale>
        <p:origin x="79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F0922-0F54-4C73-A6AF-D73C99F6EE84}" type="datetimeFigureOut">
              <a:rPr lang="en-US" smtClean="0"/>
              <a:t>10/27/2018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24342-1767-434F-8192-0D2126F2F0EF}" type="slidenum">
              <a:rPr lang="en-US" smtClean="0"/>
              <a:t>‹#›</a:t>
            </a:fld>
            <a:endParaRPr lang="en-US"/>
          </a:p>
        </p:txBody>
      </p:sp>
    </p:spTree>
    <p:extLst>
      <p:ext uri="{BB962C8B-B14F-4D97-AF65-F5344CB8AC3E}">
        <p14:creationId xmlns:p14="http://schemas.microsoft.com/office/powerpoint/2010/main" val="16427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itl.illinois.edu/citl-101/teaching-learning/resources/teaching-strategies/problem-based-learning-(pb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rlt.umich.edu/tstrategies/tscb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2</a:t>
            </a:fld>
            <a:endParaRPr lang="en-US"/>
          </a:p>
        </p:txBody>
      </p:sp>
    </p:spTree>
    <p:extLst>
      <p:ext uri="{BB962C8B-B14F-4D97-AF65-F5344CB8AC3E}">
        <p14:creationId xmlns:p14="http://schemas.microsoft.com/office/powerpoint/2010/main" val="2831114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Problem-based learning is student-centered. PBL makes a fundamental shift--from a focus on teaching to a focus on learning. The process is aimed at using the power of authentic problem solving to engage students and enhance their learning and motivation. </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There are several unique aspects that define the PBL approach: The PBL approach is grounded in solid academic research on learning and on the best practices that promote it. This approach stimulates students to take responsibility for their own learning, since there are few lectures, no structured sequence of assigned readings,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PBL is unique in that it fosters collaboration among students, stresses the development of problem solving skills within the context of professional practice, promotes effective reasoning and self-directed learning, and is aimed at increasing motivation for life-long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As teacher, my role changes from "sage on stage" to a "guide by the side." My role is more like that of a facilitator and coach of student learning, acting at times as a resource person, rather than as knowledge-holder and disseminator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student role, is more active, as they are engaged as problem-solvers, decision-</a:t>
            </a:r>
            <a:r>
              <a:rPr lang="en-US" sz="1200" kern="1200" dirty="0" err="1">
                <a:solidFill>
                  <a:schemeClr val="tx1"/>
                </a:solidFill>
                <a:latin typeface="+mn-lt"/>
                <a:ea typeface="+mn-ea"/>
                <a:cs typeface="+mn-cs"/>
              </a:rPr>
              <a:t>makesr</a:t>
            </a:r>
            <a:r>
              <a:rPr lang="en-US" sz="1200" kern="1200" dirty="0">
                <a:solidFill>
                  <a:schemeClr val="tx1"/>
                </a:solidFill>
                <a:latin typeface="+mn-lt"/>
                <a:ea typeface="+mn-ea"/>
                <a:cs typeface="+mn-cs"/>
              </a:rPr>
              <a:t>, and meaning-makers, rather than being merely passive listener and note-taker.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19CFF9B-617E-47EC-8CAA-15284CA8AA33}" type="slidenum">
              <a:rPr lang="en-US" smtClean="0"/>
              <a:t>18</a:t>
            </a:fld>
            <a:endParaRPr lang="en-US"/>
          </a:p>
        </p:txBody>
      </p:sp>
    </p:spTree>
    <p:extLst>
      <p:ext uri="{BB962C8B-B14F-4D97-AF65-F5344CB8AC3E}">
        <p14:creationId xmlns:p14="http://schemas.microsoft.com/office/powerpoint/2010/main" val="54188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19</a:t>
            </a:fld>
            <a:endParaRPr lang="en-US"/>
          </a:p>
        </p:txBody>
      </p:sp>
    </p:spTree>
    <p:extLst>
      <p:ext uri="{BB962C8B-B14F-4D97-AF65-F5344CB8AC3E}">
        <p14:creationId xmlns:p14="http://schemas.microsoft.com/office/powerpoint/2010/main" val="279378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20</a:t>
            </a:fld>
            <a:endParaRPr lang="en-US"/>
          </a:p>
        </p:txBody>
      </p:sp>
    </p:spTree>
    <p:extLst>
      <p:ext uri="{BB962C8B-B14F-4D97-AF65-F5344CB8AC3E}">
        <p14:creationId xmlns:p14="http://schemas.microsoft.com/office/powerpoint/2010/main" val="397990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Traditional education practices, starting from kindergarten through college, tend to produce students who are often disenchanted and bored with their education. They are faced with a vast amount of information to memorize, much of which seems irrelevant to the world as it exists outside of school. Students often forget much of what they learned, and that which they remember cannot often be applied to the problems and tasks they later face in the business world. Traditional classrooms also do not prepare students to work with others in collaborative team situations.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result: students tend to view education as simply a "rite of passage," a necessary "union card," and an imposed set of hurdles with little relevance to the real world. Education is reduced to acquiring a diploma (merely another commodity to be purchased in the marketplace), and the final grade becomes the overriding concern (rather than learning).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Perhaps one of the greatest advantages of PBL is that students genuinely enjoy the process of learning. PBL is a challenging program which makes studying intriguing for students because they are motivated to learn by a need to understand and solve real clinical problems. The relevance of information learned is readily apparent; students become aware of a need for knowledge as they work to resolve the problems. </a:t>
            </a:r>
          </a:p>
          <a:p>
            <a:endParaRPr lang="en-US" dirty="0"/>
          </a:p>
        </p:txBody>
      </p:sp>
      <p:sp>
        <p:nvSpPr>
          <p:cNvPr id="4" name="Slide Number Placeholder 3"/>
          <p:cNvSpPr>
            <a:spLocks noGrp="1"/>
          </p:cNvSpPr>
          <p:nvPr>
            <p:ph type="sldNum" sz="quarter" idx="5"/>
          </p:nvPr>
        </p:nvSpPr>
        <p:spPr/>
        <p:txBody>
          <a:bodyPr/>
          <a:lstStyle/>
          <a:p>
            <a:fld id="{7B124342-1767-434F-8192-0D2126F2F0EF}" type="slidenum">
              <a:rPr lang="en-US" smtClean="0"/>
              <a:t>21</a:t>
            </a:fld>
            <a:endParaRPr lang="en-US"/>
          </a:p>
        </p:txBody>
      </p:sp>
    </p:spTree>
    <p:extLst>
      <p:ext uri="{BB962C8B-B14F-4D97-AF65-F5344CB8AC3E}">
        <p14:creationId xmlns:p14="http://schemas.microsoft.com/office/powerpoint/2010/main" val="41186820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22</a:t>
            </a:fld>
            <a:endParaRPr lang="en-US"/>
          </a:p>
        </p:txBody>
      </p:sp>
    </p:spTree>
    <p:extLst>
      <p:ext uri="{BB962C8B-B14F-4D97-AF65-F5344CB8AC3E}">
        <p14:creationId xmlns:p14="http://schemas.microsoft.com/office/powerpoint/2010/main" val="359729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23</a:t>
            </a:fld>
            <a:endParaRPr lang="en-US"/>
          </a:p>
        </p:txBody>
      </p:sp>
    </p:spTree>
    <p:extLst>
      <p:ext uri="{BB962C8B-B14F-4D97-AF65-F5344CB8AC3E}">
        <p14:creationId xmlns:p14="http://schemas.microsoft.com/office/powerpoint/2010/main" val="815677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Bloom’s taxonomy is one way to think about cognitive</a:t>
            </a:r>
            <a:r>
              <a:rPr lang="en-US" baseline="0" dirty="0"/>
              <a:t> complexity.  Why is thinking more interesting than memorizing?</a:t>
            </a:r>
            <a:endParaRPr lang="en-US" dirty="0"/>
          </a:p>
        </p:txBody>
      </p:sp>
      <p:sp>
        <p:nvSpPr>
          <p:cNvPr id="4" name="Slide Number Placeholder 3"/>
          <p:cNvSpPr>
            <a:spLocks noGrp="1"/>
          </p:cNvSpPr>
          <p:nvPr>
            <p:ph type="sldNum" sz="quarter" idx="10"/>
          </p:nvPr>
        </p:nvSpPr>
        <p:spPr/>
        <p:txBody>
          <a:bodyPr/>
          <a:lstStyle/>
          <a:p>
            <a:fld id="{819CFF9B-617E-47EC-8CAA-15284CA8AA33}" type="slidenum">
              <a:rPr lang="en-US" smtClean="0"/>
              <a:t>24</a:t>
            </a:fld>
            <a:endParaRPr lang="en-US"/>
          </a:p>
        </p:txBody>
      </p:sp>
    </p:spTree>
    <p:extLst>
      <p:ext uri="{BB962C8B-B14F-4D97-AF65-F5344CB8AC3E}">
        <p14:creationId xmlns:p14="http://schemas.microsoft.com/office/powerpoint/2010/main" val="687615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7F3E7-48A7-453F-B1E1-256CFC509E4B}" type="slidenum">
              <a:rPr lang="en-US" smtClean="0"/>
              <a:t>25</a:t>
            </a:fld>
            <a:endParaRPr lang="en-US"/>
          </a:p>
        </p:txBody>
      </p:sp>
    </p:spTree>
    <p:extLst>
      <p:ext uri="{BB962C8B-B14F-4D97-AF65-F5344CB8AC3E}">
        <p14:creationId xmlns:p14="http://schemas.microsoft.com/office/powerpoint/2010/main" val="2004340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7F3E7-48A7-453F-B1E1-256CFC509E4B}" type="slidenum">
              <a:rPr lang="en-US" smtClean="0"/>
              <a:t>26</a:t>
            </a:fld>
            <a:endParaRPr lang="en-US"/>
          </a:p>
        </p:txBody>
      </p:sp>
    </p:spTree>
    <p:extLst>
      <p:ext uri="{BB962C8B-B14F-4D97-AF65-F5344CB8AC3E}">
        <p14:creationId xmlns:p14="http://schemas.microsoft.com/office/powerpoint/2010/main" val="2806158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819CFF9B-617E-47EC-8CAA-15284CA8AA33}" type="slidenum">
              <a:rPr lang="en-US" smtClean="0"/>
              <a:t>27</a:t>
            </a:fld>
            <a:endParaRPr lang="en-US"/>
          </a:p>
        </p:txBody>
      </p:sp>
    </p:spTree>
    <p:extLst>
      <p:ext uri="{BB962C8B-B14F-4D97-AF65-F5344CB8AC3E}">
        <p14:creationId xmlns:p14="http://schemas.microsoft.com/office/powerpoint/2010/main" val="861951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3</a:t>
            </a:fld>
            <a:endParaRPr lang="en-US"/>
          </a:p>
        </p:txBody>
      </p:sp>
    </p:spTree>
    <p:extLst>
      <p:ext uri="{BB962C8B-B14F-4D97-AF65-F5344CB8AC3E}">
        <p14:creationId xmlns:p14="http://schemas.microsoft.com/office/powerpoint/2010/main" val="1909242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28</a:t>
            </a:fld>
            <a:endParaRPr lang="en-US"/>
          </a:p>
        </p:txBody>
      </p:sp>
    </p:spTree>
    <p:extLst>
      <p:ext uri="{BB962C8B-B14F-4D97-AF65-F5344CB8AC3E}">
        <p14:creationId xmlns:p14="http://schemas.microsoft.com/office/powerpoint/2010/main" val="3133775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29</a:t>
            </a:fld>
            <a:endParaRPr lang="en-US"/>
          </a:p>
        </p:txBody>
      </p:sp>
    </p:spTree>
    <p:extLst>
      <p:ext uri="{BB962C8B-B14F-4D97-AF65-F5344CB8AC3E}">
        <p14:creationId xmlns:p14="http://schemas.microsoft.com/office/powerpoint/2010/main" val="2481595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7F3E7-48A7-453F-B1E1-256CFC509E4B}" type="slidenum">
              <a:rPr lang="en-US" smtClean="0"/>
              <a:t>30</a:t>
            </a:fld>
            <a:endParaRPr lang="en-US"/>
          </a:p>
        </p:txBody>
      </p:sp>
    </p:spTree>
    <p:extLst>
      <p:ext uri="{BB962C8B-B14F-4D97-AF65-F5344CB8AC3E}">
        <p14:creationId xmlns:p14="http://schemas.microsoft.com/office/powerpoint/2010/main" val="3786924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31</a:t>
            </a:fld>
            <a:endParaRPr lang="en-US"/>
          </a:p>
        </p:txBody>
      </p:sp>
    </p:spTree>
    <p:extLst>
      <p:ext uri="{BB962C8B-B14F-4D97-AF65-F5344CB8AC3E}">
        <p14:creationId xmlns:p14="http://schemas.microsoft.com/office/powerpoint/2010/main" val="1071114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A7F3E7-48A7-453F-B1E1-256CFC509E4B}" type="slidenum">
              <a:rPr lang="en-US" smtClean="0"/>
              <a:t>32</a:t>
            </a:fld>
            <a:endParaRPr lang="en-US"/>
          </a:p>
        </p:txBody>
      </p:sp>
    </p:spTree>
    <p:extLst>
      <p:ext uri="{BB962C8B-B14F-4D97-AF65-F5344CB8AC3E}">
        <p14:creationId xmlns:p14="http://schemas.microsoft.com/office/powerpoint/2010/main" val="3743123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33</a:t>
            </a:fld>
            <a:endParaRPr lang="en-US"/>
          </a:p>
        </p:txBody>
      </p:sp>
    </p:spTree>
    <p:extLst>
      <p:ext uri="{BB962C8B-B14F-4D97-AF65-F5344CB8AC3E}">
        <p14:creationId xmlns:p14="http://schemas.microsoft.com/office/powerpoint/2010/main" val="229354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4</a:t>
            </a:fld>
            <a:endParaRPr lang="en-US"/>
          </a:p>
        </p:txBody>
      </p:sp>
    </p:spTree>
    <p:extLst>
      <p:ext uri="{BB962C8B-B14F-4D97-AF65-F5344CB8AC3E}">
        <p14:creationId xmlns:p14="http://schemas.microsoft.com/office/powerpoint/2010/main" val="2779761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Problem-based learning (PBL) is an approach that challenges students to learn through engagement in a real problem. It is a format that simultaneously develops both problem solving strategies and disciplinary knowledge bases and skills by placing students in the active role of problem-solvers confronted with real life</a:t>
            </a:r>
            <a:r>
              <a:rPr lang="en-US" sz="1200" kern="1200" baseline="0" dirty="0">
                <a:solidFill>
                  <a:schemeClr val="tx1"/>
                </a:solidFill>
                <a:latin typeface="+mn-lt"/>
                <a:ea typeface="+mn-ea"/>
                <a:cs typeface="+mn-cs"/>
              </a:rPr>
              <a:t> problems </a:t>
            </a:r>
            <a:r>
              <a:rPr lang="en-US" sz="1200" kern="1200" dirty="0">
                <a:solidFill>
                  <a:schemeClr val="tx1"/>
                </a:solidFill>
                <a:latin typeface="+mn-lt"/>
                <a:ea typeface="+mn-ea"/>
                <a:cs typeface="+mn-cs"/>
              </a:rPr>
              <a:t>that simulates the kind of problems they are likely to face in their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B124342-1767-434F-8192-0D2126F2F0EF}" type="slidenum">
              <a:rPr lang="en-US" smtClean="0"/>
              <a:t>5</a:t>
            </a:fld>
            <a:endParaRPr lang="en-US"/>
          </a:p>
        </p:txBody>
      </p:sp>
    </p:spTree>
    <p:extLst>
      <p:ext uri="{BB962C8B-B14F-4D97-AF65-F5344CB8AC3E}">
        <p14:creationId xmlns:p14="http://schemas.microsoft.com/office/powerpoint/2010/main" val="150372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B124342-1767-434F-8192-0D2126F2F0EF}" type="slidenum">
              <a:rPr lang="en-US" smtClean="0"/>
              <a:t>6</a:t>
            </a:fld>
            <a:endParaRPr lang="en-US"/>
          </a:p>
        </p:txBody>
      </p:sp>
    </p:spTree>
    <p:extLst>
      <p:ext uri="{BB962C8B-B14F-4D97-AF65-F5344CB8AC3E}">
        <p14:creationId xmlns:p14="http://schemas.microsoft.com/office/powerpoint/2010/main" val="58263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124342-1767-434F-8192-0D2126F2F0EF}" type="slidenum">
              <a:rPr lang="en-US" smtClean="0"/>
              <a:t>7</a:t>
            </a:fld>
            <a:endParaRPr lang="en-US"/>
          </a:p>
        </p:txBody>
      </p:sp>
    </p:spTree>
    <p:extLst>
      <p:ext uri="{BB962C8B-B14F-4D97-AF65-F5344CB8AC3E}">
        <p14:creationId xmlns:p14="http://schemas.microsoft.com/office/powerpoint/2010/main" val="210998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Combination of definitions by the University of Illinois and University of Michigan</a:t>
            </a:r>
            <a:endParaRPr lang="en-US" dirty="0">
              <a:effectLst/>
            </a:endParaRPr>
          </a:p>
          <a:p>
            <a:pPr rtl="0"/>
            <a:br>
              <a:rPr lang="en-US" dirty="0"/>
            </a:br>
            <a:br>
              <a:rPr lang="en-US" dirty="0"/>
            </a:br>
            <a:r>
              <a:rPr lang="en-US" sz="1200" b="0" i="0" u="none" strike="noStrike" kern="1200" dirty="0">
                <a:solidFill>
                  <a:schemeClr val="tx1"/>
                </a:solidFill>
                <a:effectLst/>
                <a:latin typeface="+mn-lt"/>
                <a:ea typeface="+mn-ea"/>
                <a:cs typeface="+mn-cs"/>
              </a:rPr>
              <a:t>Problem-Based Learning is a teaching method in which complex real-world problems are used as the vehicle to promote student learning of concepts and principles as opposed to direct presentation of facts and concepts.</a:t>
            </a:r>
            <a:endParaRPr lang="en-US" dirty="0">
              <a:effectLst/>
            </a:endParaRPr>
          </a:p>
          <a:p>
            <a:pPr rtl="0"/>
            <a:r>
              <a:rPr lang="en-US" sz="1200" b="0" i="0" u="none" strike="noStrike" kern="1200" dirty="0">
                <a:solidFill>
                  <a:schemeClr val="tx1"/>
                </a:solidFill>
                <a:effectLst/>
                <a:latin typeface="+mn-lt"/>
                <a:ea typeface="+mn-ea"/>
                <a:cs typeface="+mn-cs"/>
              </a:rPr>
              <a:t>-University of Illinois</a:t>
            </a:r>
            <a:endParaRPr lang="en-US" dirty="0">
              <a:effectLst/>
            </a:endParaRPr>
          </a:p>
          <a:p>
            <a:pPr rtl="0"/>
            <a:r>
              <a:rPr lang="en-US" sz="1200" b="0" i="0" u="sng" strike="noStrike" kern="1200" dirty="0">
                <a:solidFill>
                  <a:schemeClr val="tx1"/>
                </a:solidFill>
                <a:effectLst/>
                <a:latin typeface="+mn-lt"/>
                <a:ea typeface="+mn-ea"/>
                <a:cs typeface="+mn-cs"/>
                <a:hlinkClick r:id="rId3"/>
              </a:rPr>
              <a:t>http://citl.illinois.edu/citl-101/teaching-learning/resources/teaching-strategies/problem-based-learning-(pbl)</a:t>
            </a:r>
            <a:endParaRPr lang="en-US" dirty="0">
              <a:effectLst/>
            </a:endParaRPr>
          </a:p>
          <a:p>
            <a:pPr rtl="0"/>
            <a:br>
              <a:rPr lang="en-US" dirty="0"/>
            </a:br>
            <a:r>
              <a:rPr lang="en-US" sz="1200" b="0" i="0" u="none" strike="noStrike" kern="1200" dirty="0">
                <a:solidFill>
                  <a:schemeClr val="tx1"/>
                </a:solidFill>
                <a:effectLst/>
                <a:latin typeface="+mn-lt"/>
                <a:ea typeface="+mn-ea"/>
                <a:cs typeface="+mn-cs"/>
              </a:rPr>
              <a:t>Problem-based learning (PBL) is both a teaching method and an approach to the curriculum. It consists of carefully designed problems that challenge students to use problem solving techniques, self-directed learning strategies, team participation skills, and disciplinary knowledge.</a:t>
            </a:r>
            <a:endParaRPr lang="en-US" dirty="0">
              <a:effectLst/>
            </a:endParaRPr>
          </a:p>
          <a:p>
            <a:pPr rtl="0"/>
            <a:r>
              <a:rPr lang="en-US" sz="1200" b="0" i="0" u="none" strike="noStrike" kern="1200" dirty="0">
                <a:solidFill>
                  <a:schemeClr val="tx1"/>
                </a:solidFill>
                <a:effectLst/>
                <a:latin typeface="+mn-lt"/>
                <a:ea typeface="+mn-ea"/>
                <a:cs typeface="+mn-cs"/>
              </a:rPr>
              <a:t>-University of Michigan</a:t>
            </a:r>
            <a:endParaRPr lang="en-US" dirty="0">
              <a:effectLst/>
            </a:endParaRPr>
          </a:p>
          <a:p>
            <a:pPr rtl="0"/>
            <a:r>
              <a:rPr lang="en-US" sz="1200" b="0" i="0" u="sng" strike="noStrike" kern="1200" dirty="0">
                <a:solidFill>
                  <a:schemeClr val="tx1"/>
                </a:solidFill>
                <a:effectLst/>
                <a:latin typeface="+mn-lt"/>
                <a:ea typeface="+mn-ea"/>
                <a:cs typeface="+mn-cs"/>
                <a:hlinkClick r:id="rId4"/>
              </a:rPr>
              <a:t>http://www.crlt.umich.edu/tstrategies/tscbt</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EDF67C51-E730-4148-9E9D-DB4BF1751C60}" type="slidenum">
              <a:rPr lang="en-US" smtClean="0"/>
              <a:t>8</a:t>
            </a:fld>
            <a:endParaRPr lang="en-US"/>
          </a:p>
        </p:txBody>
      </p:sp>
    </p:spTree>
    <p:extLst>
      <p:ext uri="{BB962C8B-B14F-4D97-AF65-F5344CB8AC3E}">
        <p14:creationId xmlns:p14="http://schemas.microsoft.com/office/powerpoint/2010/main" val="1381669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DA64A7-33C9-46E5-B795-76B67761CEBD}"/>
              </a:ext>
            </a:extLst>
          </p:cNvPr>
          <p:cNvSpPr>
            <a:spLocks noGrp="1" noChangeArrowheads="1"/>
          </p:cNvSpPr>
          <p:nvPr>
            <p:ph type="sldNum" sz="quarter" idx="5"/>
          </p:nvPr>
        </p:nvSpPr>
        <p:spPr>
          <a:ln/>
        </p:spPr>
        <p:txBody>
          <a:bodyPr/>
          <a:lstStyle/>
          <a:p>
            <a:fld id="{DB279F9F-D854-46B5-A14F-6F42CFBF8468}" type="slidenum">
              <a:rPr lang="en-US" altLang="en-US"/>
              <a:pPr/>
              <a:t>10</a:t>
            </a:fld>
            <a:endParaRPr lang="en-US" altLang="en-US"/>
          </a:p>
        </p:txBody>
      </p:sp>
      <p:sp>
        <p:nvSpPr>
          <p:cNvPr id="301058" name="Rectangle 2">
            <a:extLst>
              <a:ext uri="{FF2B5EF4-FFF2-40B4-BE49-F238E27FC236}">
                <a16:creationId xmlns:a16="http://schemas.microsoft.com/office/drawing/2014/main" id="{77AB03E7-B08A-450F-BC39-DAE8BFC4E838}"/>
              </a:ext>
            </a:extLst>
          </p:cNvPr>
          <p:cNvSpPr>
            <a:spLocks noChangeArrowheads="1" noTextEdit="1"/>
          </p:cNvSpPr>
          <p:nvPr>
            <p:ph type="sldImg"/>
          </p:nvPr>
        </p:nvSpPr>
        <p:spPr>
          <a:xfrm>
            <a:off x="1149350" y="685800"/>
            <a:ext cx="4559300" cy="3419475"/>
          </a:xfrm>
          <a:ln/>
        </p:spPr>
      </p:sp>
      <p:sp>
        <p:nvSpPr>
          <p:cNvPr id="301059" name="Rectangle 3">
            <a:extLst>
              <a:ext uri="{FF2B5EF4-FFF2-40B4-BE49-F238E27FC236}">
                <a16:creationId xmlns:a16="http://schemas.microsoft.com/office/drawing/2014/main" id="{392A9D80-9106-41C4-A32E-9DB4DE807814}"/>
              </a:ext>
            </a:extLst>
          </p:cNvPr>
          <p:cNvSpPr>
            <a:spLocks noGrp="1" noChangeArrowheads="1"/>
          </p:cNvSpPr>
          <p:nvPr>
            <p:ph type="body" idx="1"/>
          </p:nvPr>
        </p:nvSpPr>
        <p:spPr>
          <a:xfrm>
            <a:off x="914400" y="4330700"/>
            <a:ext cx="5029200" cy="4100513"/>
          </a:xfrm>
        </p:spPr>
        <p:txBody>
          <a:bodyPr lIns="92302" tIns="46151" rIns="92302" bIns="46151"/>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DA64A7-33C9-46E5-B795-76B67761CEBD}"/>
              </a:ext>
            </a:extLst>
          </p:cNvPr>
          <p:cNvSpPr>
            <a:spLocks noGrp="1" noChangeArrowheads="1"/>
          </p:cNvSpPr>
          <p:nvPr>
            <p:ph type="sldNum" sz="quarter" idx="5"/>
          </p:nvPr>
        </p:nvSpPr>
        <p:spPr>
          <a:ln/>
        </p:spPr>
        <p:txBody>
          <a:bodyPr/>
          <a:lstStyle/>
          <a:p>
            <a:fld id="{DB279F9F-D854-46B5-A14F-6F42CFBF8468}" type="slidenum">
              <a:rPr lang="en-US" altLang="en-US"/>
              <a:pPr/>
              <a:t>11</a:t>
            </a:fld>
            <a:endParaRPr lang="en-US" altLang="en-US"/>
          </a:p>
        </p:txBody>
      </p:sp>
      <p:sp>
        <p:nvSpPr>
          <p:cNvPr id="301058" name="Rectangle 2">
            <a:extLst>
              <a:ext uri="{FF2B5EF4-FFF2-40B4-BE49-F238E27FC236}">
                <a16:creationId xmlns:a16="http://schemas.microsoft.com/office/drawing/2014/main" id="{77AB03E7-B08A-450F-BC39-DAE8BFC4E838}"/>
              </a:ext>
            </a:extLst>
          </p:cNvPr>
          <p:cNvSpPr>
            <a:spLocks noChangeArrowheads="1" noTextEdit="1"/>
          </p:cNvSpPr>
          <p:nvPr>
            <p:ph type="sldImg"/>
          </p:nvPr>
        </p:nvSpPr>
        <p:spPr>
          <a:xfrm>
            <a:off x="1149350" y="685800"/>
            <a:ext cx="4559300" cy="3419475"/>
          </a:xfrm>
          <a:ln/>
        </p:spPr>
      </p:sp>
      <p:sp>
        <p:nvSpPr>
          <p:cNvPr id="301059" name="Rectangle 3">
            <a:extLst>
              <a:ext uri="{FF2B5EF4-FFF2-40B4-BE49-F238E27FC236}">
                <a16:creationId xmlns:a16="http://schemas.microsoft.com/office/drawing/2014/main" id="{392A9D80-9106-41C4-A32E-9DB4DE807814}"/>
              </a:ext>
            </a:extLst>
          </p:cNvPr>
          <p:cNvSpPr>
            <a:spLocks noGrp="1" noChangeArrowheads="1"/>
          </p:cNvSpPr>
          <p:nvPr>
            <p:ph type="body" idx="1"/>
          </p:nvPr>
        </p:nvSpPr>
        <p:spPr>
          <a:xfrm>
            <a:off x="914400" y="4330700"/>
            <a:ext cx="5029200" cy="4100513"/>
          </a:xfrm>
        </p:spPr>
        <p:txBody>
          <a:bodyPr lIns="92302" tIns="46151" rIns="92302" bIns="46151"/>
          <a:lstStyle/>
          <a:p>
            <a:endParaRPr lang="en-US" altLang="en-US"/>
          </a:p>
        </p:txBody>
      </p:sp>
    </p:spTree>
    <p:extLst>
      <p:ext uri="{BB962C8B-B14F-4D97-AF65-F5344CB8AC3E}">
        <p14:creationId xmlns:p14="http://schemas.microsoft.com/office/powerpoint/2010/main" val="502613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9334D819-9F07-4261-B09B-9E467E5D9002}" type="datetimeFigureOut">
              <a:rPr lang="en-US" dirty="0"/>
              <a:pPr/>
              <a:t>10/27/2018</a:t>
            </a:fld>
            <a:endParaRPr lang="en-US" dirty="0"/>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5211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50470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3493226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066800" y="838200"/>
            <a:ext cx="7772400" cy="609600"/>
          </a:xfrm>
          <a:prstGeom prst="rect">
            <a:avLst/>
          </a:prstGeom>
        </p:spPr>
        <p:txBody>
          <a:bodyPr>
            <a:noAutofit/>
          </a:bodyPr>
          <a:lstStyle>
            <a:lvl1pPr>
              <a:defRPr sz="4400" baseline="0">
                <a:solidFill>
                  <a:srgbClr val="0047B6"/>
                </a:solidFill>
                <a:effectLst>
                  <a:outerShdw dist="38100" sx="1000" sy="1000" algn="ctr" rotWithShape="0">
                    <a:srgbClr val="000000"/>
                  </a:outerShdw>
                </a:effectLst>
                <a:latin typeface="Arial"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1752600" y="1828800"/>
            <a:ext cx="6400800" cy="533400"/>
          </a:xfrm>
          <a:prstGeom prst="rect">
            <a:avLst/>
          </a:prstGeom>
        </p:spPr>
        <p:txBody>
          <a:bodyPr>
            <a:normAutofit/>
          </a:bodyPr>
          <a:lstStyle>
            <a:lvl1pPr marL="0" indent="0" algn="ctr">
              <a:buNone/>
              <a:defRPr sz="2800"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6879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10/27/2018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35530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9334D819-9F07-4261-B09B-9E467E5D9002}" type="datetimeFigureOut">
              <a:rPr lang="en-US" dirty="0"/>
              <a:pPr/>
              <a:t>10/27/2018</a:t>
            </a:fld>
            <a:endParaRPr lang="en-US" dirty="0"/>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71766878-3199-4EAB-94E7-2D6D11070E14}" type="slidenum">
              <a:rPr lang="en-US" dirty="0"/>
              <a:pPr/>
              <a:t>‹#›</a:t>
            </a:fld>
            <a:endParaRPr lang="en-US" dirty="0"/>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347564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10/27/2018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75275702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10/27/2018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88927030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10/27/2018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82551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10/27/2018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extLst>
      <p:ext uri="{BB962C8B-B14F-4D97-AF65-F5344CB8AC3E}">
        <p14:creationId xmlns:p14="http://schemas.microsoft.com/office/powerpoint/2010/main" val="236111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9334D819-9F07-4261-B09B-9E467E5D9002}" type="datetimeFigureOut">
              <a:rPr lang="en-US" dirty="0"/>
              <a:t>10/27/2018</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68261" y="6375679"/>
            <a:ext cx="924342" cy="345796"/>
          </a:xfrm>
        </p:spPr>
        <p:txBody>
          <a:bodyPr/>
          <a:lstStyle/>
          <a:p>
            <a:fld id="{71766878-3199-4EAB-94E7-2D6D11070E14}" type="slidenum">
              <a:rPr lang="en-US" dirty="0"/>
              <a:t>‹#›</a:t>
            </a:fld>
            <a:endParaRPr lang="en-US" dirty="0"/>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7667708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9334D819-9F07-4261-B09B-9E467E5D9002}" type="datetimeFigureOut">
              <a:rPr lang="en-US" dirty="0"/>
              <a:t>10/27/2018</a:t>
            </a:fld>
            <a:endParaRPr lang="en-US" dirty="0"/>
          </a:p>
        </p:txBody>
      </p:sp>
      <p:sp>
        <p:nvSpPr>
          <p:cNvPr id="6" name="Footer Placeholder 5"/>
          <p:cNvSpPr>
            <a:spLocks noGrp="1"/>
          </p:cNvSpPr>
          <p:nvPr>
            <p:ph type="ftr" sz="quarter" idx="11"/>
          </p:nvPr>
        </p:nvSpPr>
        <p:spPr>
          <a:xfrm>
            <a:off x="1577716" y="6375679"/>
            <a:ext cx="2611634" cy="345796"/>
          </a:xfrm>
        </p:spPr>
        <p:txBody>
          <a:bodyPr/>
          <a:lstStyle/>
          <a:p>
            <a:endParaRPr lang="en-US" dirty="0"/>
          </a:p>
        </p:txBody>
      </p:sp>
      <p:sp>
        <p:nvSpPr>
          <p:cNvPr id="7" name="Slide Number Placeholder 6"/>
          <p:cNvSpPr>
            <a:spLocks noGrp="1"/>
          </p:cNvSpPr>
          <p:nvPr>
            <p:ph type="sldNum" sz="quarter" idx="12"/>
          </p:nvPr>
        </p:nvSpPr>
        <p:spPr>
          <a:xfrm>
            <a:off x="4256153" y="6375679"/>
            <a:ext cx="947460" cy="345796"/>
          </a:xfrm>
        </p:spPr>
        <p:txBody>
          <a:bodyPr/>
          <a:lstStyle/>
          <a:p>
            <a:fld id="{71766878-3199-4EAB-94E7-2D6D11070E14}" type="slidenum">
              <a:rPr lang="en-US" dirty="0"/>
              <a:t>‹#›</a:t>
            </a:fld>
            <a:endParaRPr lang="en-US" dirty="0"/>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4969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10/27/2018</a:t>
            </a:fld>
            <a:endParaRPr lang="en-US" dirty="0"/>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1766878-3199-4EAB-94E7-2D6D11070E14}" type="slidenum">
              <a:rPr lang="en-US" dirty="0"/>
              <a:pPr/>
              <a:t>‹#›</a:t>
            </a:fld>
            <a:endParaRPr lang="en-US" dirty="0"/>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62506172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5" r:id="rId12"/>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ideo" Target="https://www.youtube.com/embed/YIbXYy2Ptro"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cte.cornell.edu/teaching-ideas/engaging-students/problem-based-learning.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uq.edu.au/teach/flipped-classroom/problem-bl.html" TargetMode="External"/><Relationship Id="rId4" Type="http://schemas.openxmlformats.org/officeDocument/2006/relationships/hyperlink" Target="http://www1.udel.edu/inst/index.html"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2" name="Title 1">
            <a:extLst>
              <a:ext uri="{FF2B5EF4-FFF2-40B4-BE49-F238E27FC236}">
                <a16:creationId xmlns:a16="http://schemas.microsoft.com/office/drawing/2014/main" id="{CAAE960D-C04C-4A94-9982-626A5B433AAC}"/>
              </a:ext>
            </a:extLst>
          </p:cNvPr>
          <p:cNvSpPr>
            <a:spLocks noGrp="1"/>
          </p:cNvSpPr>
          <p:nvPr>
            <p:ph type="title"/>
          </p:nvPr>
        </p:nvSpPr>
        <p:spPr>
          <a:xfrm>
            <a:off x="546582" y="914400"/>
            <a:ext cx="3386699" cy="4532120"/>
          </a:xfrm>
        </p:spPr>
        <p:txBody>
          <a:bodyPr anchor="ctr">
            <a:normAutofit fontScale="90000"/>
          </a:bodyPr>
          <a:lstStyle/>
          <a:p>
            <a:r>
              <a:rPr lang="en-US" sz="5400" dirty="0">
                <a:solidFill>
                  <a:srgbClr val="2A1A00"/>
                </a:solidFill>
              </a:rPr>
              <a:t>Solve a Problem with a Problem:</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01AC0B9-523B-48CC-BB60-94561F00787B}"/>
              </a:ext>
            </a:extLst>
          </p:cNvPr>
          <p:cNvSpPr>
            <a:spLocks noGrp="1"/>
          </p:cNvSpPr>
          <p:nvPr>
            <p:ph idx="1"/>
          </p:nvPr>
        </p:nvSpPr>
        <p:spPr>
          <a:xfrm>
            <a:off x="4931669" y="3886200"/>
            <a:ext cx="4005847" cy="2418460"/>
          </a:xfrm>
        </p:spPr>
        <p:txBody>
          <a:bodyPr anchor="ctr">
            <a:normAutofit/>
          </a:bodyPr>
          <a:lstStyle/>
          <a:p>
            <a:pPr marL="0" indent="0" algn="ctr">
              <a:buNone/>
            </a:pPr>
            <a:r>
              <a:rPr lang="en-US" dirty="0">
                <a:solidFill>
                  <a:schemeClr val="tx1"/>
                </a:solidFill>
              </a:rPr>
              <a:t>Sandra Bowling, P.E.</a:t>
            </a:r>
          </a:p>
          <a:p>
            <a:pPr marL="0" indent="0" algn="ctr">
              <a:buNone/>
            </a:pPr>
            <a:endParaRPr lang="en-US" dirty="0">
              <a:solidFill>
                <a:schemeClr val="tx1"/>
              </a:solidFill>
            </a:endParaRPr>
          </a:p>
          <a:p>
            <a:pPr marL="0" indent="0" algn="ctr">
              <a:buNone/>
            </a:pPr>
            <a:r>
              <a:rPr lang="en-US" dirty="0">
                <a:solidFill>
                  <a:schemeClr val="tx1"/>
                </a:solidFill>
              </a:rPr>
              <a:t>Program Chair Built Environment</a:t>
            </a:r>
            <a:br>
              <a:rPr lang="en-US" dirty="0">
                <a:solidFill>
                  <a:schemeClr val="tx1"/>
                </a:solidFill>
              </a:rPr>
            </a:br>
            <a:r>
              <a:rPr lang="en-US" dirty="0">
                <a:solidFill>
                  <a:schemeClr val="tx1"/>
                </a:solidFill>
              </a:rPr>
              <a:t>Professor of Drafting and Design</a:t>
            </a:r>
          </a:p>
          <a:p>
            <a:pPr marL="0" indent="0" algn="ctr">
              <a:buNone/>
            </a:pPr>
            <a:endParaRPr lang="en-US" dirty="0">
              <a:solidFill>
                <a:schemeClr val="tx1"/>
              </a:solidFill>
            </a:endParaRPr>
          </a:p>
        </p:txBody>
      </p:sp>
      <p:sp>
        <p:nvSpPr>
          <p:cNvPr id="4" name="Rectangle 3">
            <a:extLst>
              <a:ext uri="{FF2B5EF4-FFF2-40B4-BE49-F238E27FC236}">
                <a16:creationId xmlns:a16="http://schemas.microsoft.com/office/drawing/2014/main" id="{EA833800-54D6-49D9-A410-25D5369DC8FA}"/>
              </a:ext>
            </a:extLst>
          </p:cNvPr>
          <p:cNvSpPr/>
          <p:nvPr/>
        </p:nvSpPr>
        <p:spPr>
          <a:xfrm>
            <a:off x="5059170" y="1447800"/>
            <a:ext cx="3679726" cy="1323439"/>
          </a:xfrm>
          <a:prstGeom prst="rect">
            <a:avLst/>
          </a:prstGeom>
        </p:spPr>
        <p:txBody>
          <a:bodyPr wrap="none">
            <a:spAutoFit/>
          </a:bodyPr>
          <a:lstStyle/>
          <a:p>
            <a:pPr algn="ctr"/>
            <a:r>
              <a:rPr lang="en-US" sz="4000" dirty="0">
                <a:latin typeface="+mj-lt"/>
              </a:rPr>
              <a:t>Problem-Based </a:t>
            </a:r>
          </a:p>
          <a:p>
            <a:pPr algn="ctr"/>
            <a:r>
              <a:rPr lang="en-US" sz="4000" dirty="0">
                <a:latin typeface="+mj-lt"/>
              </a:rPr>
              <a:t>Learning</a:t>
            </a:r>
          </a:p>
        </p:txBody>
      </p:sp>
    </p:spTree>
    <p:extLst>
      <p:ext uri="{BB962C8B-B14F-4D97-AF65-F5344CB8AC3E}">
        <p14:creationId xmlns:p14="http://schemas.microsoft.com/office/powerpoint/2010/main" val="26078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a:extLst>
              <a:ext uri="{FF2B5EF4-FFF2-40B4-BE49-F238E27FC236}">
                <a16:creationId xmlns:a16="http://schemas.microsoft.com/office/drawing/2014/main" id="{90CF9C37-7D4E-4488-8AE0-B0F356A4AD59}"/>
              </a:ext>
            </a:extLst>
          </p:cNvPr>
          <p:cNvSpPr>
            <a:spLocks noGrp="1" noChangeArrowheads="1"/>
          </p:cNvSpPr>
          <p:nvPr>
            <p:ph type="title"/>
          </p:nvPr>
        </p:nvSpPr>
        <p:spPr>
          <a:xfrm>
            <a:off x="990600" y="838200"/>
            <a:ext cx="7543800" cy="4724400"/>
          </a:xfrm>
        </p:spPr>
        <p:txBody>
          <a:bodyPr>
            <a:normAutofit/>
          </a:bodyPr>
          <a:lstStyle/>
          <a:p>
            <a:pPr algn="ctr"/>
            <a:r>
              <a:rPr lang="en-US" altLang="en-US" sz="4400" dirty="0"/>
              <a:t>Problem-Based Learning:</a:t>
            </a:r>
            <a:br>
              <a:rPr lang="en-US" altLang="en-US" sz="4400" dirty="0"/>
            </a:br>
            <a:br>
              <a:rPr lang="en-US" altLang="en-US" sz="4400" dirty="0"/>
            </a:br>
            <a:r>
              <a:rPr lang="en-US" altLang="en-US" sz="4400" dirty="0"/>
              <a:t>Experience It Yourself</a:t>
            </a:r>
            <a:br>
              <a:rPr lang="en-US" altLang="en-US" sz="4400" dirty="0"/>
            </a:br>
            <a:br>
              <a:rPr lang="en-US" altLang="en-US" sz="4400" dirty="0"/>
            </a:br>
            <a:r>
              <a:rPr lang="en-US" altLang="en-US" sz="4400" dirty="0"/>
              <a:t>Deflating Grady</a:t>
            </a:r>
            <a:endParaRPr lang="en-US" altLang="en-US" sz="44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7" name="Rectangle 5">
            <a:extLst>
              <a:ext uri="{FF2B5EF4-FFF2-40B4-BE49-F238E27FC236}">
                <a16:creationId xmlns:a16="http://schemas.microsoft.com/office/drawing/2014/main" id="{90CF9C37-7D4E-4488-8AE0-B0F356A4AD59}"/>
              </a:ext>
            </a:extLst>
          </p:cNvPr>
          <p:cNvSpPr>
            <a:spLocks noGrp="1" noChangeArrowheads="1"/>
          </p:cNvSpPr>
          <p:nvPr>
            <p:ph type="title"/>
          </p:nvPr>
        </p:nvSpPr>
        <p:spPr/>
        <p:txBody>
          <a:bodyPr>
            <a:normAutofit/>
          </a:bodyPr>
          <a:lstStyle/>
          <a:p>
            <a:pPr algn="ctr"/>
            <a:r>
              <a:rPr lang="en-US" altLang="en-US" sz="4400" dirty="0"/>
              <a:t>Grade inflation</a:t>
            </a:r>
            <a:endParaRPr lang="en-US" altLang="en-US" sz="4400" i="1" dirty="0"/>
          </a:p>
        </p:txBody>
      </p:sp>
      <p:sp>
        <p:nvSpPr>
          <p:cNvPr id="2" name="Content Placeholder 1">
            <a:extLst>
              <a:ext uri="{FF2B5EF4-FFF2-40B4-BE49-F238E27FC236}">
                <a16:creationId xmlns:a16="http://schemas.microsoft.com/office/drawing/2014/main" id="{A442FC15-ABE3-487C-BBE3-A54377D9F7FE}"/>
              </a:ext>
            </a:extLst>
          </p:cNvPr>
          <p:cNvSpPr>
            <a:spLocks noGrp="1"/>
          </p:cNvSpPr>
          <p:nvPr>
            <p:ph sz="half" idx="1"/>
          </p:nvPr>
        </p:nvSpPr>
        <p:spPr>
          <a:xfrm>
            <a:off x="838200" y="1164011"/>
            <a:ext cx="7734300" cy="1960189"/>
          </a:xfrm>
        </p:spPr>
        <p:txBody>
          <a:bodyPr>
            <a:normAutofit/>
          </a:bodyPr>
          <a:lstStyle/>
          <a:p>
            <a:pPr marL="0" indent="0">
              <a:buNone/>
            </a:pPr>
            <a:r>
              <a:rPr lang="en-US" sz="1800" dirty="0">
                <a:solidFill>
                  <a:schemeClr val="tx1"/>
                </a:solidFill>
              </a:rPr>
              <a:t>Grade inflation poses a problem on many campuses and is an issue familiar to faculty regardless of their discipline. This six-stage problem for a faculty development workshop, introduces faculty to PBL and employs a variety of pedagogical strategies. Grady </a:t>
            </a:r>
            <a:r>
              <a:rPr lang="en-US" sz="1800" dirty="0" err="1">
                <a:solidFill>
                  <a:schemeClr val="tx1"/>
                </a:solidFill>
              </a:rPr>
              <a:t>Rizeng</a:t>
            </a:r>
            <a:r>
              <a:rPr lang="en-US" sz="1800" dirty="0">
                <a:solidFill>
                  <a:schemeClr val="tx1"/>
                </a:solidFill>
              </a:rPr>
              <a:t>, a chaired professor, upset by being confronted by his chair, Lois Marks, about the high grades he gave, forwards the accusations and complains to Dean </a:t>
            </a:r>
            <a:r>
              <a:rPr lang="en-US" sz="1800" dirty="0" err="1">
                <a:solidFill>
                  <a:schemeClr val="tx1"/>
                </a:solidFill>
              </a:rPr>
              <a:t>Nolira</a:t>
            </a:r>
            <a:r>
              <a:rPr lang="en-US" sz="1800" dirty="0">
                <a:solidFill>
                  <a:schemeClr val="tx1"/>
                </a:solidFill>
              </a:rPr>
              <a:t> in a late-night e-mail message. </a:t>
            </a:r>
          </a:p>
        </p:txBody>
      </p:sp>
      <p:pic>
        <p:nvPicPr>
          <p:cNvPr id="4" name="Online Media 3">
            <a:hlinkClick r:id="" action="ppaction://media"/>
            <a:extLst>
              <a:ext uri="{FF2B5EF4-FFF2-40B4-BE49-F238E27FC236}">
                <a16:creationId xmlns:a16="http://schemas.microsoft.com/office/drawing/2014/main" id="{90C9E87F-3BF3-4AE0-96C9-1027163E07D0}"/>
              </a:ext>
            </a:extLst>
          </p:cNvPr>
          <p:cNvPicPr>
            <a:picLocks noGrp="1" noRot="1" noChangeAspect="1"/>
          </p:cNvPicPr>
          <p:nvPr>
            <p:ph sz="half" idx="2"/>
            <a:videoFile r:link="rId1"/>
          </p:nvPr>
        </p:nvPicPr>
        <p:blipFill>
          <a:blip r:embed="rId4"/>
          <a:stretch>
            <a:fillRect/>
          </a:stretch>
        </p:blipFill>
        <p:spPr>
          <a:xfrm>
            <a:off x="4038601" y="3429000"/>
            <a:ext cx="4639733" cy="2609850"/>
          </a:xfrm>
          <a:prstGeom prst="rect">
            <a:avLst/>
          </a:prstGeom>
        </p:spPr>
      </p:pic>
      <p:sp>
        <p:nvSpPr>
          <p:cNvPr id="5" name="Rectangle 4">
            <a:extLst>
              <a:ext uri="{FF2B5EF4-FFF2-40B4-BE49-F238E27FC236}">
                <a16:creationId xmlns:a16="http://schemas.microsoft.com/office/drawing/2014/main" id="{5692F3B1-4232-48AE-9FDD-D9F7E0C326D4}"/>
              </a:ext>
            </a:extLst>
          </p:cNvPr>
          <p:cNvSpPr/>
          <p:nvPr/>
        </p:nvSpPr>
        <p:spPr>
          <a:xfrm>
            <a:off x="873761" y="3087265"/>
            <a:ext cx="3164840" cy="3693319"/>
          </a:xfrm>
          <a:prstGeom prst="rect">
            <a:avLst/>
          </a:prstGeom>
        </p:spPr>
        <p:txBody>
          <a:bodyPr wrap="square">
            <a:spAutoFit/>
          </a:bodyPr>
          <a:lstStyle/>
          <a:p>
            <a:r>
              <a:rPr lang="en-US" dirty="0"/>
              <a:t>That e-mail exchange serves as trigger in Stage 1 to explore the meaning, causes, and implications surrounding grade inflation with the eventual goal in Stage 6 of proposing reasonable ways to deal with the situation. The problem employs written, oral, and visual communication; involves Internet research elements; and addresses mathematical literacy.</a:t>
            </a:r>
          </a:p>
        </p:txBody>
      </p:sp>
    </p:spTree>
    <p:extLst>
      <p:ext uri="{BB962C8B-B14F-4D97-AF65-F5344CB8AC3E}">
        <p14:creationId xmlns:p14="http://schemas.microsoft.com/office/powerpoint/2010/main" val="109621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4A24DC62-2FAA-4C4C-B9F4-8E527E08A3F1}"/>
              </a:ext>
            </a:extLst>
          </p:cNvPr>
          <p:cNvSpPr>
            <a:spLocks noGrp="1" noChangeArrowheads="1"/>
          </p:cNvSpPr>
          <p:nvPr>
            <p:ph type="title"/>
          </p:nvPr>
        </p:nvSpPr>
        <p:spPr/>
        <p:txBody>
          <a:bodyPr>
            <a:noAutofit/>
          </a:bodyPr>
          <a:lstStyle/>
          <a:p>
            <a:r>
              <a:rPr lang="en-US" altLang="en-US" sz="3800" dirty="0"/>
              <a:t>Deflating Grady – </a:t>
            </a:r>
            <a:r>
              <a:rPr lang="en-US" sz="3800" dirty="0"/>
              <a:t>Part </a:t>
            </a:r>
            <a:r>
              <a:rPr lang="en-US" sz="3800" dirty="0">
                <a:latin typeface="Book Antiqua" panose="02040602050305030304" pitchFamily="18" charset="0"/>
              </a:rPr>
              <a:t>1 </a:t>
            </a:r>
            <a:r>
              <a:rPr lang="en-US" sz="3800" dirty="0"/>
              <a:t>: Maintaining Standards</a:t>
            </a:r>
            <a:br>
              <a:rPr lang="en-US" sz="3800" dirty="0"/>
            </a:br>
            <a:endParaRPr lang="en-US" altLang="en-US" sz="3800" dirty="0"/>
          </a:p>
        </p:txBody>
      </p:sp>
      <p:sp>
        <p:nvSpPr>
          <p:cNvPr id="291843" name="Rectangle 3">
            <a:extLst>
              <a:ext uri="{FF2B5EF4-FFF2-40B4-BE49-F238E27FC236}">
                <a16:creationId xmlns:a16="http://schemas.microsoft.com/office/drawing/2014/main" id="{4BCAE811-A586-4616-8FBF-8949E2D0D1EF}"/>
              </a:ext>
            </a:extLst>
          </p:cNvPr>
          <p:cNvSpPr>
            <a:spLocks noGrp="1" noChangeArrowheads="1"/>
          </p:cNvSpPr>
          <p:nvPr>
            <p:ph type="body" idx="1"/>
          </p:nvPr>
        </p:nvSpPr>
        <p:spPr>
          <a:xfrm>
            <a:off x="938758" y="1752600"/>
            <a:ext cx="7633742" cy="3593591"/>
          </a:xfrm>
        </p:spPr>
        <p:txBody>
          <a:bodyPr/>
          <a:lstStyle/>
          <a:p>
            <a:pPr>
              <a:buFontTx/>
              <a:buNone/>
            </a:pPr>
            <a:r>
              <a:rPr lang="en-US" altLang="en-US" dirty="0">
                <a:solidFill>
                  <a:schemeClr val="tx1"/>
                </a:solidFill>
              </a:rPr>
              <a:t>Read over the e-mail exchange and discuss the ideas it raises about grade inflation.</a:t>
            </a:r>
          </a:p>
          <a:p>
            <a:pPr>
              <a:buFontTx/>
              <a:buNone/>
            </a:pPr>
            <a:endParaRPr lang="en-US" altLang="en-US" dirty="0">
              <a:solidFill>
                <a:schemeClr val="tx1"/>
              </a:solidFill>
            </a:endParaRPr>
          </a:p>
          <a:p>
            <a:pPr>
              <a:buFontTx/>
              <a:buNone/>
            </a:pPr>
            <a:r>
              <a:rPr lang="en-US" altLang="en-US" dirty="0">
                <a:solidFill>
                  <a:schemeClr val="tx1"/>
                </a:solidFill>
              </a:rPr>
              <a:t>As a group, compose a definition of grade inflation and be prepared to present it.</a:t>
            </a:r>
          </a:p>
          <a:p>
            <a:pPr>
              <a:buFontTx/>
              <a:buNone/>
            </a:pPr>
            <a:r>
              <a:rPr lang="en-US" altLang="en-US" dirty="0">
                <a:solidFill>
                  <a:schemeClr val="tx1"/>
                </a:solidFill>
              </a:rPr>
              <a:t>Be prepared to “report out” in 5 minutes.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0523485-11AF-48D0-B29F-AC2C912E20B9}"/>
              </a:ext>
            </a:extLst>
          </p:cNvPr>
          <p:cNvSpPr>
            <a:spLocks noGrp="1" noChangeArrowheads="1"/>
          </p:cNvSpPr>
          <p:nvPr>
            <p:ph type="title"/>
          </p:nvPr>
        </p:nvSpPr>
        <p:spPr/>
        <p:txBody>
          <a:bodyPr>
            <a:noAutofit/>
          </a:bodyPr>
          <a:lstStyle/>
          <a:p>
            <a:r>
              <a:rPr lang="en-US" altLang="en-US" sz="3800" dirty="0"/>
              <a:t>Deflating Grady – </a:t>
            </a:r>
            <a:r>
              <a:rPr lang="en-US" sz="3800" dirty="0"/>
              <a:t>Part </a:t>
            </a:r>
            <a:r>
              <a:rPr lang="en-US" sz="3800" dirty="0">
                <a:latin typeface="Book Antiqua" panose="02040602050305030304" pitchFamily="18" charset="0"/>
              </a:rPr>
              <a:t>2 </a:t>
            </a:r>
            <a:r>
              <a:rPr lang="en-US" sz="3800" dirty="0"/>
              <a:t>: Midnight Thoughts</a:t>
            </a:r>
            <a:br>
              <a:rPr lang="en-US" sz="3800" dirty="0"/>
            </a:br>
            <a:endParaRPr lang="en-US" altLang="en-US" sz="3800" dirty="0"/>
          </a:p>
        </p:txBody>
      </p:sp>
      <p:sp>
        <p:nvSpPr>
          <p:cNvPr id="168963" name="Rectangle 3">
            <a:extLst>
              <a:ext uri="{FF2B5EF4-FFF2-40B4-BE49-F238E27FC236}">
                <a16:creationId xmlns:a16="http://schemas.microsoft.com/office/drawing/2014/main" id="{1FC48E6F-BBCB-41A9-849B-3598E603708A}"/>
              </a:ext>
            </a:extLst>
          </p:cNvPr>
          <p:cNvSpPr>
            <a:spLocks noGrp="1" noChangeArrowheads="1"/>
          </p:cNvSpPr>
          <p:nvPr>
            <p:ph type="body" idx="1"/>
          </p:nvPr>
        </p:nvSpPr>
        <p:spPr/>
        <p:txBody>
          <a:bodyPr/>
          <a:lstStyle/>
          <a:p>
            <a:pPr>
              <a:buFontTx/>
              <a:buNone/>
            </a:pPr>
            <a:r>
              <a:rPr lang="en-US" altLang="en-US" dirty="0">
                <a:solidFill>
                  <a:schemeClr val="tx1"/>
                </a:solidFill>
              </a:rPr>
              <a:t>Read over the information presented, and be prepared to report out on your answers to either question 1 or question 2.</a:t>
            </a:r>
          </a:p>
          <a:p>
            <a:endParaRPr lang="en-US" altLang="en-US" dirty="0">
              <a:solidFill>
                <a:schemeClr val="tx1"/>
              </a:solidFill>
            </a:endParaRPr>
          </a:p>
          <a:p>
            <a:pPr>
              <a:buFontTx/>
              <a:buNone/>
            </a:pPr>
            <a:r>
              <a:rPr lang="en-US" altLang="en-US" dirty="0">
                <a:solidFill>
                  <a:schemeClr val="tx1"/>
                </a:solidFill>
              </a:rPr>
              <a:t>Be prepared to “report out” in 15 minutes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9A230F62-43B4-4A55-9459-09C78979DCC4}"/>
              </a:ext>
            </a:extLst>
          </p:cNvPr>
          <p:cNvSpPr>
            <a:spLocks noGrp="1" noChangeArrowheads="1"/>
          </p:cNvSpPr>
          <p:nvPr>
            <p:ph type="title"/>
          </p:nvPr>
        </p:nvSpPr>
        <p:spPr/>
        <p:txBody>
          <a:bodyPr>
            <a:normAutofit/>
          </a:bodyPr>
          <a:lstStyle/>
          <a:p>
            <a:r>
              <a:rPr lang="en-US" altLang="en-US" sz="3800" dirty="0">
                <a:solidFill>
                  <a:schemeClr val="tx1"/>
                </a:solidFill>
              </a:rPr>
              <a:t>Deflating Grady – </a:t>
            </a:r>
            <a:r>
              <a:rPr lang="en-US" sz="3800" dirty="0"/>
              <a:t>Part </a:t>
            </a:r>
            <a:r>
              <a:rPr lang="en-US" sz="3800" dirty="0">
                <a:latin typeface="Book Antiqua" panose="02040602050305030304" pitchFamily="18" charset="0"/>
              </a:rPr>
              <a:t>3 </a:t>
            </a:r>
            <a:r>
              <a:rPr lang="en-US" sz="3800" dirty="0"/>
              <a:t>: What’s the Evidence</a:t>
            </a:r>
            <a:endParaRPr lang="en-US" altLang="en-US" sz="3800" dirty="0">
              <a:solidFill>
                <a:schemeClr val="tx1"/>
              </a:solidFill>
            </a:endParaRPr>
          </a:p>
        </p:txBody>
      </p:sp>
      <p:sp>
        <p:nvSpPr>
          <p:cNvPr id="169987" name="Rectangle 3">
            <a:extLst>
              <a:ext uri="{FF2B5EF4-FFF2-40B4-BE49-F238E27FC236}">
                <a16:creationId xmlns:a16="http://schemas.microsoft.com/office/drawing/2014/main" id="{54FEAF04-93CC-4772-9100-E93BA3326FC8}"/>
              </a:ext>
            </a:extLst>
          </p:cNvPr>
          <p:cNvSpPr>
            <a:spLocks noGrp="1" noChangeArrowheads="1"/>
          </p:cNvSpPr>
          <p:nvPr>
            <p:ph type="body" idx="1"/>
          </p:nvPr>
        </p:nvSpPr>
        <p:spPr>
          <a:xfrm>
            <a:off x="1143000" y="1981200"/>
            <a:ext cx="7848600" cy="4343400"/>
          </a:xfrm>
        </p:spPr>
        <p:txBody>
          <a:bodyPr>
            <a:normAutofit/>
          </a:bodyPr>
          <a:lstStyle/>
          <a:p>
            <a:pPr marL="609600" indent="-609600">
              <a:buFontTx/>
              <a:buNone/>
            </a:pPr>
            <a:r>
              <a:rPr lang="en-US" altLang="en-US" dirty="0">
                <a:solidFill>
                  <a:schemeClr val="tx1"/>
                </a:solidFill>
              </a:rPr>
              <a:t>Take a look at the graph from gradeinflation.com:</a:t>
            </a:r>
          </a:p>
          <a:p>
            <a:pPr marL="990600" lvl="1" indent="-533400"/>
            <a:r>
              <a:rPr lang="en-US" altLang="en-US" sz="2000" dirty="0">
                <a:solidFill>
                  <a:schemeClr val="tx1"/>
                </a:solidFill>
              </a:rPr>
              <a:t>According to your group’s definition, is this evidence for grade inflation?</a:t>
            </a:r>
          </a:p>
          <a:p>
            <a:pPr marL="990600" lvl="1" indent="-533400"/>
            <a:r>
              <a:rPr lang="en-US" altLang="en-US" sz="2000" dirty="0">
                <a:solidFill>
                  <a:schemeClr val="tx1"/>
                </a:solidFill>
              </a:rPr>
              <a:t>Make a list of questions (learning issues) you have about these data.</a:t>
            </a:r>
          </a:p>
          <a:p>
            <a:pPr marL="990600" lvl="1" indent="-533400">
              <a:buFontTx/>
              <a:buNone/>
            </a:pPr>
            <a:endParaRPr lang="en-US" altLang="en-US" sz="2000" dirty="0">
              <a:solidFill>
                <a:schemeClr val="tx1"/>
              </a:solidFill>
            </a:endParaRPr>
          </a:p>
          <a:p>
            <a:pPr marL="990600" lvl="1" indent="-533400">
              <a:buFontTx/>
              <a:buNone/>
            </a:pPr>
            <a:r>
              <a:rPr lang="en-US" altLang="en-US" sz="2000" dirty="0">
                <a:solidFill>
                  <a:schemeClr val="tx1"/>
                </a:solidFill>
              </a:rPr>
              <a:t>Be prepared to “report out” in 15 min.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9558F94B-3F78-4355-B1F6-94FDBD063D3B}"/>
              </a:ext>
            </a:extLst>
          </p:cNvPr>
          <p:cNvSpPr>
            <a:spLocks noGrp="1" noChangeArrowheads="1"/>
          </p:cNvSpPr>
          <p:nvPr>
            <p:ph type="title"/>
          </p:nvPr>
        </p:nvSpPr>
        <p:spPr>
          <a:xfrm>
            <a:off x="938759" y="304800"/>
            <a:ext cx="7517446" cy="1640894"/>
          </a:xfrm>
        </p:spPr>
        <p:txBody>
          <a:bodyPr anchor="t">
            <a:noAutofit/>
          </a:bodyPr>
          <a:lstStyle/>
          <a:p>
            <a:r>
              <a:rPr lang="en-US" altLang="en-US" sz="3800" dirty="0"/>
              <a:t>Deflating Grady – </a:t>
            </a:r>
            <a:r>
              <a:rPr lang="en-US" sz="3800" dirty="0"/>
              <a:t>Part </a:t>
            </a:r>
            <a:r>
              <a:rPr lang="en-US" sz="3800" dirty="0">
                <a:latin typeface="Book Antiqua" panose="02040602050305030304" pitchFamily="18" charset="0"/>
              </a:rPr>
              <a:t>4</a:t>
            </a:r>
            <a:r>
              <a:rPr lang="en-US" sz="3800" dirty="0"/>
              <a:t>: Who Cares</a:t>
            </a:r>
            <a:br>
              <a:rPr lang="en-US" sz="3800" dirty="0"/>
            </a:br>
            <a:endParaRPr lang="en-US" altLang="en-US" sz="3800" dirty="0"/>
          </a:p>
        </p:txBody>
      </p:sp>
      <p:sp>
        <p:nvSpPr>
          <p:cNvPr id="284675" name="Rectangle 3">
            <a:extLst>
              <a:ext uri="{FF2B5EF4-FFF2-40B4-BE49-F238E27FC236}">
                <a16:creationId xmlns:a16="http://schemas.microsoft.com/office/drawing/2014/main" id="{CF0A8588-AE94-4DF4-AB17-9C29BE2E2610}"/>
              </a:ext>
            </a:extLst>
          </p:cNvPr>
          <p:cNvSpPr>
            <a:spLocks noGrp="1" noChangeArrowheads="1"/>
          </p:cNvSpPr>
          <p:nvPr>
            <p:ph type="body" idx="1"/>
          </p:nvPr>
        </p:nvSpPr>
        <p:spPr>
          <a:xfrm>
            <a:off x="938759" y="1945694"/>
            <a:ext cx="2538247" cy="3940844"/>
          </a:xfrm>
        </p:spPr>
        <p:txBody>
          <a:bodyPr>
            <a:normAutofit/>
          </a:bodyPr>
          <a:lstStyle/>
          <a:p>
            <a:pPr>
              <a:lnSpc>
                <a:spcPct val="100000"/>
              </a:lnSpc>
              <a:buFontTx/>
              <a:buNone/>
            </a:pPr>
            <a:r>
              <a:rPr lang="en-US" altLang="en-US" dirty="0"/>
              <a:t>Who cares about grade inflation? </a:t>
            </a:r>
            <a:br>
              <a:rPr lang="en-US" altLang="en-US" dirty="0"/>
            </a:br>
            <a:r>
              <a:rPr lang="en-US" altLang="en-US" dirty="0"/>
              <a:t>Match the stakeholders with their comment.</a:t>
            </a:r>
          </a:p>
          <a:p>
            <a:pPr>
              <a:lnSpc>
                <a:spcPct val="100000"/>
              </a:lnSpc>
              <a:buFontTx/>
              <a:buNone/>
            </a:pPr>
            <a:endParaRPr lang="en-US" altLang="en-US" dirty="0"/>
          </a:p>
          <a:p>
            <a:pPr>
              <a:lnSpc>
                <a:spcPct val="100000"/>
              </a:lnSpc>
              <a:buFontTx/>
              <a:buNone/>
            </a:pPr>
            <a:r>
              <a:rPr lang="en-US" altLang="en-US" dirty="0"/>
              <a:t>Each person in your group select a different stakeholder and wait for instructions.</a:t>
            </a:r>
          </a:p>
          <a:p>
            <a:pPr>
              <a:lnSpc>
                <a:spcPct val="100000"/>
              </a:lnSpc>
              <a:buFontTx/>
              <a:buNone/>
            </a:pPr>
            <a:endParaRPr lang="en-US" altLang="en-US" dirty="0"/>
          </a:p>
        </p:txBody>
      </p:sp>
      <p:graphicFrame>
        <p:nvGraphicFramePr>
          <p:cNvPr id="2" name="Table 1">
            <a:extLst>
              <a:ext uri="{FF2B5EF4-FFF2-40B4-BE49-F238E27FC236}">
                <a16:creationId xmlns:a16="http://schemas.microsoft.com/office/drawing/2014/main" id="{B3249B0B-13B6-4CAE-A7D3-535B6B14C911}"/>
              </a:ext>
            </a:extLst>
          </p:cNvPr>
          <p:cNvGraphicFramePr>
            <a:graphicFrameLocks noGrp="1"/>
          </p:cNvGraphicFramePr>
          <p:nvPr>
            <p:extLst>
              <p:ext uri="{D42A27DB-BD31-4B8C-83A1-F6EECF244321}">
                <p14:modId xmlns:p14="http://schemas.microsoft.com/office/powerpoint/2010/main" val="1270516270"/>
              </p:ext>
            </p:extLst>
          </p:nvPr>
        </p:nvGraphicFramePr>
        <p:xfrm>
          <a:off x="3959604" y="1955854"/>
          <a:ext cx="4496601" cy="4263141"/>
        </p:xfrm>
        <a:graphic>
          <a:graphicData uri="http://schemas.openxmlformats.org/drawingml/2006/table">
            <a:tbl>
              <a:tblPr>
                <a:tableStyleId>{72833802-FEF1-4C79-8D5D-14CF1EAF98D9}</a:tableStyleId>
              </a:tblPr>
              <a:tblGrid>
                <a:gridCol w="372617">
                  <a:extLst>
                    <a:ext uri="{9D8B030D-6E8A-4147-A177-3AD203B41FA5}">
                      <a16:colId xmlns:a16="http://schemas.microsoft.com/office/drawing/2014/main" val="260488087"/>
                    </a:ext>
                  </a:extLst>
                </a:gridCol>
                <a:gridCol w="1270661">
                  <a:extLst>
                    <a:ext uri="{9D8B030D-6E8A-4147-A177-3AD203B41FA5}">
                      <a16:colId xmlns:a16="http://schemas.microsoft.com/office/drawing/2014/main" val="3010891609"/>
                    </a:ext>
                  </a:extLst>
                </a:gridCol>
                <a:gridCol w="288076">
                  <a:extLst>
                    <a:ext uri="{9D8B030D-6E8A-4147-A177-3AD203B41FA5}">
                      <a16:colId xmlns:a16="http://schemas.microsoft.com/office/drawing/2014/main" val="3303934705"/>
                    </a:ext>
                  </a:extLst>
                </a:gridCol>
                <a:gridCol w="398138">
                  <a:extLst>
                    <a:ext uri="{9D8B030D-6E8A-4147-A177-3AD203B41FA5}">
                      <a16:colId xmlns:a16="http://schemas.microsoft.com/office/drawing/2014/main" val="2045532458"/>
                    </a:ext>
                  </a:extLst>
                </a:gridCol>
                <a:gridCol w="2167109">
                  <a:extLst>
                    <a:ext uri="{9D8B030D-6E8A-4147-A177-3AD203B41FA5}">
                      <a16:colId xmlns:a16="http://schemas.microsoft.com/office/drawing/2014/main" val="965734718"/>
                    </a:ext>
                  </a:extLst>
                </a:gridCol>
              </a:tblGrid>
              <a:tr h="771775">
                <a:tc>
                  <a:txBody>
                    <a:bodyPr/>
                    <a:lstStyle/>
                    <a:p>
                      <a:pPr marL="0" marR="0" algn="ctr">
                        <a:spcBef>
                          <a:spcPts val="0"/>
                        </a:spcBef>
                        <a:spcAft>
                          <a:spcPts val="0"/>
                        </a:spcAft>
                      </a:pPr>
                      <a:r>
                        <a:rPr lang="en-US" sz="1200">
                          <a:effectLst/>
                          <a:highlight>
                            <a:srgbClr val="FFFFFF"/>
                          </a:highlight>
                        </a:rPr>
                        <a:t>1.</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Chairman Marks</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 </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A.</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rPr>
                        <a:t>"This is a complex problem. We need to create a culture where learning not grades is the focus."</a:t>
                      </a:r>
                      <a:endParaRPr lang="en-US" sz="1200">
                        <a:effectLst/>
                        <a:latin typeface="Times New Roman" panose="02020603050405020304" pitchFamily="18" charset="0"/>
                        <a:ea typeface="Times New Roman" panose="02020603050405020304" pitchFamily="18" charset="0"/>
                      </a:endParaRPr>
                    </a:p>
                  </a:txBody>
                  <a:tcPr marL="68908" marR="68908" marT="0" marB="0"/>
                </a:tc>
                <a:extLst>
                  <a:ext uri="{0D108BD9-81ED-4DB2-BD59-A6C34878D82A}">
                    <a16:rowId xmlns:a16="http://schemas.microsoft.com/office/drawing/2014/main" val="238923281"/>
                  </a:ext>
                </a:extLst>
              </a:tr>
              <a:tr h="588020">
                <a:tc>
                  <a:txBody>
                    <a:bodyPr/>
                    <a:lstStyle/>
                    <a:p>
                      <a:pPr marL="0" marR="0" algn="ctr">
                        <a:spcBef>
                          <a:spcPts val="0"/>
                        </a:spcBef>
                        <a:spcAft>
                          <a:spcPts val="0"/>
                        </a:spcAft>
                      </a:pPr>
                      <a:r>
                        <a:rPr lang="en-US" sz="1200">
                          <a:effectLst/>
                          <a:highlight>
                            <a:srgbClr val="FFFFFF"/>
                          </a:highlight>
                        </a:rPr>
                        <a:t>2.</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Dean Nolira</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 </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B</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rPr>
                        <a:t>"This is an academic freedom issue. They can't tell Grady what to do."</a:t>
                      </a:r>
                      <a:endParaRPr lang="en-US" sz="1200">
                        <a:effectLst/>
                        <a:latin typeface="Times New Roman" panose="02020603050405020304" pitchFamily="18" charset="0"/>
                        <a:ea typeface="Times New Roman" panose="02020603050405020304" pitchFamily="18" charset="0"/>
                      </a:endParaRPr>
                    </a:p>
                  </a:txBody>
                  <a:tcPr marL="68908" marR="68908" marT="0" marB="0"/>
                </a:tc>
                <a:extLst>
                  <a:ext uri="{0D108BD9-81ED-4DB2-BD59-A6C34878D82A}">
                    <a16:rowId xmlns:a16="http://schemas.microsoft.com/office/drawing/2014/main" val="1354099369"/>
                  </a:ext>
                </a:extLst>
              </a:tr>
              <a:tr h="955531">
                <a:tc>
                  <a:txBody>
                    <a:bodyPr/>
                    <a:lstStyle/>
                    <a:p>
                      <a:pPr marL="0" marR="0" algn="ctr">
                        <a:spcBef>
                          <a:spcPts val="0"/>
                        </a:spcBef>
                        <a:spcAft>
                          <a:spcPts val="0"/>
                        </a:spcAft>
                      </a:pPr>
                      <a:r>
                        <a:rPr lang="en-US" sz="1200">
                          <a:effectLst/>
                          <a:highlight>
                            <a:srgbClr val="FFFFFF"/>
                          </a:highlight>
                        </a:rPr>
                        <a:t>3.</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Student Newspaper Reporter</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 </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C.</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rPr>
                        <a:t>"In addition to grades, the transcript should include a score from a nationally standardized exam in the discipline."</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extLst>
                  <a:ext uri="{0D108BD9-81ED-4DB2-BD59-A6C34878D82A}">
                    <a16:rowId xmlns:a16="http://schemas.microsoft.com/office/drawing/2014/main" val="129314554"/>
                  </a:ext>
                </a:extLst>
              </a:tr>
              <a:tr h="588020">
                <a:tc>
                  <a:txBody>
                    <a:bodyPr/>
                    <a:lstStyle/>
                    <a:p>
                      <a:pPr marL="0" marR="0" algn="ctr">
                        <a:spcBef>
                          <a:spcPts val="0"/>
                        </a:spcBef>
                        <a:spcAft>
                          <a:spcPts val="0"/>
                        </a:spcAft>
                      </a:pPr>
                      <a:r>
                        <a:rPr lang="en-US" sz="1200">
                          <a:effectLst/>
                          <a:highlight>
                            <a:srgbClr val="FFFFFF"/>
                          </a:highlight>
                        </a:rPr>
                        <a:t>4.</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Faculty Union Representative</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 </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D.</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rPr>
                        <a:t>"Why is Prof. Rizeng being harassed by his department when he's a great teacher?"</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extLst>
                  <a:ext uri="{0D108BD9-81ED-4DB2-BD59-A6C34878D82A}">
                    <a16:rowId xmlns:a16="http://schemas.microsoft.com/office/drawing/2014/main" val="2356307422"/>
                  </a:ext>
                </a:extLst>
              </a:tr>
              <a:tr h="771775">
                <a:tc>
                  <a:txBody>
                    <a:bodyPr/>
                    <a:lstStyle/>
                    <a:p>
                      <a:pPr marL="0" marR="0" algn="ctr">
                        <a:spcBef>
                          <a:spcPts val="0"/>
                        </a:spcBef>
                        <a:spcAft>
                          <a:spcPts val="0"/>
                        </a:spcAft>
                      </a:pPr>
                      <a:r>
                        <a:rPr lang="en-US" sz="1200">
                          <a:effectLst/>
                          <a:highlight>
                            <a:srgbClr val="FFFFFF"/>
                          </a:highlight>
                        </a:rPr>
                        <a:t>5.</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Parent of a Student</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 </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E.</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rPr>
                        <a:t>"What are Joe's chances of getting into medical school if they limit the number of "A's"?</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extLst>
                  <a:ext uri="{0D108BD9-81ED-4DB2-BD59-A6C34878D82A}">
                    <a16:rowId xmlns:a16="http://schemas.microsoft.com/office/drawing/2014/main" val="4277958241"/>
                  </a:ext>
                </a:extLst>
              </a:tr>
              <a:tr h="588020">
                <a:tc>
                  <a:txBody>
                    <a:bodyPr/>
                    <a:lstStyle/>
                    <a:p>
                      <a:pPr marL="0" marR="0" algn="ctr">
                        <a:spcBef>
                          <a:spcPts val="0"/>
                        </a:spcBef>
                        <a:spcAft>
                          <a:spcPts val="0"/>
                        </a:spcAft>
                      </a:pPr>
                      <a:r>
                        <a:rPr lang="en-US" sz="1200">
                          <a:effectLst/>
                          <a:highlight>
                            <a:srgbClr val="FFFFFF"/>
                          </a:highlight>
                        </a:rPr>
                        <a:t>6.</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Alumnus who hires Graduates</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 </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a:effectLst/>
                          <a:highlight>
                            <a:srgbClr val="FFFFFF"/>
                          </a:highlight>
                        </a:rPr>
                        <a:t>F.</a:t>
                      </a:r>
                      <a:endParaRPr lang="en-US" sz="1200">
                        <a:effectLst/>
                        <a:latin typeface="Times New Roman" panose="02020603050405020304" pitchFamily="18" charset="0"/>
                        <a:ea typeface="Times New Roman" panose="02020603050405020304" pitchFamily="18" charset="0"/>
                      </a:endParaRPr>
                    </a:p>
                  </a:txBody>
                  <a:tcPr marL="68908" marR="68908" marT="0" marB="0" anchor="ctr"/>
                </a:tc>
                <a:tc>
                  <a:txBody>
                    <a:bodyPr/>
                    <a:lstStyle/>
                    <a:p>
                      <a:pPr marL="0" marR="0" algn="ctr">
                        <a:spcBef>
                          <a:spcPts val="0"/>
                        </a:spcBef>
                        <a:spcAft>
                          <a:spcPts val="0"/>
                        </a:spcAft>
                      </a:pPr>
                      <a:r>
                        <a:rPr lang="en-US" sz="1200" dirty="0">
                          <a:effectLst/>
                        </a:rPr>
                        <a:t>"Without uniform and demanding standards, grades aren't worth a thing."</a:t>
                      </a:r>
                      <a:endParaRPr lang="en-US" sz="1200" dirty="0">
                        <a:effectLst/>
                        <a:latin typeface="Times New Roman" panose="02020603050405020304" pitchFamily="18" charset="0"/>
                        <a:ea typeface="Times New Roman" panose="02020603050405020304" pitchFamily="18" charset="0"/>
                      </a:endParaRPr>
                    </a:p>
                  </a:txBody>
                  <a:tcPr marL="68908" marR="68908" marT="0" marB="0" anchor="ctr"/>
                </a:tc>
                <a:extLst>
                  <a:ext uri="{0D108BD9-81ED-4DB2-BD59-A6C34878D82A}">
                    <a16:rowId xmlns:a16="http://schemas.microsoft.com/office/drawing/2014/main" val="46728386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B8FC3231-8B58-46A3-91FC-2B301CD7B5D1}"/>
              </a:ext>
            </a:extLst>
          </p:cNvPr>
          <p:cNvSpPr>
            <a:spLocks noGrp="1" noChangeArrowheads="1"/>
          </p:cNvSpPr>
          <p:nvPr>
            <p:ph type="title"/>
          </p:nvPr>
        </p:nvSpPr>
        <p:spPr/>
        <p:txBody>
          <a:bodyPr>
            <a:noAutofit/>
          </a:bodyPr>
          <a:lstStyle/>
          <a:p>
            <a:r>
              <a:rPr lang="en-US" altLang="en-US" sz="3800" dirty="0"/>
              <a:t>Deflating Grady – </a:t>
            </a:r>
            <a:r>
              <a:rPr lang="en-US" sz="3800" dirty="0"/>
              <a:t>Part </a:t>
            </a:r>
            <a:r>
              <a:rPr lang="en-US" sz="3800" dirty="0">
                <a:latin typeface="Book Antiqua" panose="02040602050305030304" pitchFamily="18" charset="0"/>
              </a:rPr>
              <a:t>5</a:t>
            </a:r>
            <a:r>
              <a:rPr lang="en-US" sz="3800" dirty="0"/>
              <a:t>: What’s our Position</a:t>
            </a:r>
            <a:br>
              <a:rPr lang="en-US" sz="3800" dirty="0"/>
            </a:br>
            <a:endParaRPr lang="en-US" altLang="en-US" sz="3800" dirty="0"/>
          </a:p>
        </p:txBody>
      </p:sp>
      <p:sp>
        <p:nvSpPr>
          <p:cNvPr id="302083" name="Rectangle 3">
            <a:extLst>
              <a:ext uri="{FF2B5EF4-FFF2-40B4-BE49-F238E27FC236}">
                <a16:creationId xmlns:a16="http://schemas.microsoft.com/office/drawing/2014/main" id="{1CC37E08-0B59-4417-8CF5-42C3A380628C}"/>
              </a:ext>
            </a:extLst>
          </p:cNvPr>
          <p:cNvSpPr>
            <a:spLocks noGrp="1" noChangeArrowheads="1"/>
          </p:cNvSpPr>
          <p:nvPr>
            <p:ph type="body" idx="1"/>
          </p:nvPr>
        </p:nvSpPr>
        <p:spPr>
          <a:xfrm>
            <a:off x="907528" y="1752600"/>
            <a:ext cx="8084071" cy="5105400"/>
          </a:xfrm>
        </p:spPr>
        <p:txBody>
          <a:bodyPr>
            <a:noAutofit/>
          </a:bodyPr>
          <a:lstStyle/>
          <a:p>
            <a:pPr>
              <a:buFontTx/>
              <a:buNone/>
            </a:pPr>
            <a:r>
              <a:rPr lang="en-US" altLang="en-US" dirty="0">
                <a:solidFill>
                  <a:schemeClr val="tx1"/>
                </a:solidFill>
              </a:rPr>
              <a:t>In stakeholder groups, please discuss the Princeton model for addressing grade inflation.  Propose an improved model.</a:t>
            </a:r>
          </a:p>
          <a:p>
            <a:pPr marL="0" indent="0">
              <a:buNone/>
            </a:pPr>
            <a:r>
              <a:rPr lang="en-US" dirty="0">
                <a:solidFill>
                  <a:schemeClr val="tx1"/>
                </a:solidFill>
              </a:rPr>
              <a:t>The following questions are offered to help your stakeholder group focus its attention and define its position on grade inflation.</a:t>
            </a:r>
          </a:p>
          <a:p>
            <a:pPr lvl="0"/>
            <a:r>
              <a:rPr lang="en-US" dirty="0">
                <a:solidFill>
                  <a:schemeClr val="tx1"/>
                </a:solidFill>
              </a:rPr>
              <a:t>What are the symptoms of grade inflation?</a:t>
            </a:r>
          </a:p>
          <a:p>
            <a:pPr lvl="0"/>
            <a:r>
              <a:rPr lang="en-US" dirty="0">
                <a:solidFill>
                  <a:schemeClr val="tx1"/>
                </a:solidFill>
              </a:rPr>
              <a:t>How is grade inflation manifested?</a:t>
            </a:r>
          </a:p>
          <a:p>
            <a:pPr lvl="0"/>
            <a:r>
              <a:rPr lang="en-US" dirty="0">
                <a:solidFill>
                  <a:schemeClr val="tx1"/>
                </a:solidFill>
              </a:rPr>
              <a:t>Does grade inflation hurt your stakeholder group, and if so, how?</a:t>
            </a:r>
          </a:p>
          <a:p>
            <a:pPr lvl="0"/>
            <a:r>
              <a:rPr lang="en-US" dirty="0">
                <a:solidFill>
                  <a:schemeClr val="tx1"/>
                </a:solidFill>
              </a:rPr>
              <a:t>Under what conditions does grade inflation hurt your stakeholder group?</a:t>
            </a:r>
          </a:p>
          <a:p>
            <a:pPr lvl="0"/>
            <a:r>
              <a:rPr lang="en-US" dirty="0">
                <a:solidFill>
                  <a:schemeClr val="tx1"/>
                </a:solidFill>
              </a:rPr>
              <a:t>How big is the problem?</a:t>
            </a:r>
          </a:p>
          <a:p>
            <a:pPr lvl="0"/>
            <a:r>
              <a:rPr lang="en-US" dirty="0">
                <a:solidFill>
                  <a:schemeClr val="tx1"/>
                </a:solidFill>
              </a:rPr>
              <a:t>Is it getting worse?</a:t>
            </a:r>
          </a:p>
          <a:p>
            <a:pPr lvl="0"/>
            <a:r>
              <a:rPr lang="en-US" dirty="0">
                <a:solidFill>
                  <a:schemeClr val="tx1"/>
                </a:solidFill>
              </a:rPr>
              <a:t>What are the implications of the problem?</a:t>
            </a:r>
          </a:p>
          <a:p>
            <a:pPr>
              <a:buFontTx/>
              <a:buNone/>
            </a:pPr>
            <a:endParaRPr lang="en-US" altLang="en-US"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BE6DA157-978B-41F5-BC8F-A30C1451C2E8}"/>
              </a:ext>
            </a:extLst>
          </p:cNvPr>
          <p:cNvSpPr>
            <a:spLocks noGrp="1" noChangeArrowheads="1"/>
          </p:cNvSpPr>
          <p:nvPr>
            <p:ph type="title"/>
          </p:nvPr>
        </p:nvSpPr>
        <p:spPr>
          <a:xfrm>
            <a:off x="938758" y="382385"/>
            <a:ext cx="7748042" cy="1492132"/>
          </a:xfrm>
        </p:spPr>
        <p:txBody>
          <a:bodyPr>
            <a:noAutofit/>
          </a:bodyPr>
          <a:lstStyle/>
          <a:p>
            <a:r>
              <a:rPr lang="en-US" altLang="en-US" sz="3800" dirty="0"/>
              <a:t>Deflating Grady – </a:t>
            </a:r>
            <a:r>
              <a:rPr lang="en-US" sz="3800" dirty="0"/>
              <a:t>Part 6: Formulating a Position</a:t>
            </a:r>
            <a:br>
              <a:rPr lang="en-US" sz="3800" dirty="0"/>
            </a:br>
            <a:endParaRPr lang="en-US" altLang="en-US" sz="3800" dirty="0"/>
          </a:p>
        </p:txBody>
      </p:sp>
      <p:sp>
        <p:nvSpPr>
          <p:cNvPr id="303107" name="Rectangle 3">
            <a:extLst>
              <a:ext uri="{FF2B5EF4-FFF2-40B4-BE49-F238E27FC236}">
                <a16:creationId xmlns:a16="http://schemas.microsoft.com/office/drawing/2014/main" id="{62ACC1CC-FC73-42E3-9805-F8E9DC5A7B5A}"/>
              </a:ext>
            </a:extLst>
          </p:cNvPr>
          <p:cNvSpPr>
            <a:spLocks noGrp="1" noChangeArrowheads="1"/>
          </p:cNvSpPr>
          <p:nvPr>
            <p:ph type="body" idx="1"/>
          </p:nvPr>
        </p:nvSpPr>
        <p:spPr>
          <a:xfrm>
            <a:off x="1017498" y="1676400"/>
            <a:ext cx="7633742" cy="4114800"/>
          </a:xfrm>
        </p:spPr>
        <p:txBody>
          <a:bodyPr>
            <a:noAutofit/>
          </a:bodyPr>
          <a:lstStyle/>
          <a:p>
            <a:pPr>
              <a:buFontTx/>
              <a:buNone/>
            </a:pPr>
            <a:r>
              <a:rPr lang="en-US" altLang="en-US" dirty="0">
                <a:solidFill>
                  <a:schemeClr val="tx1"/>
                </a:solidFill>
              </a:rPr>
              <a:t>Return to home groups and please share and discuss the results of your stakeholder discussion.  Propose an improved consensus model that reflects input from all perspectives.</a:t>
            </a:r>
          </a:p>
          <a:p>
            <a:r>
              <a:rPr lang="en-US" dirty="0">
                <a:solidFill>
                  <a:schemeClr val="tx1"/>
                </a:solidFill>
              </a:rPr>
              <a:t>Princeton University's faculty recently approved a proposal to limit the number of "A's" in any department to 35%. Your diverse group of stakeholders has been charged by the ITUE leaders to do better and come up with an effective solution. Your plan needs to eliminate or reduce the problem of grade inflation and be feasible in terms of time, person-power, expense, and material. The interests of multiple stakeholders must be considered.</a:t>
            </a:r>
          </a:p>
          <a:p>
            <a:r>
              <a:rPr lang="en-US" dirty="0">
                <a:solidFill>
                  <a:schemeClr val="tx1"/>
                </a:solidFill>
              </a:rPr>
              <a:t>Your satisfactory plan will be presented to the assembled audience tomorrow. You are limited to five minutes and four PowerPoint slides. A structured argument with data will strengthen your proposal, which will be peer-evaluated.</a:t>
            </a:r>
          </a:p>
          <a:p>
            <a:pPr>
              <a:buFontTx/>
              <a:buNone/>
            </a:pPr>
            <a:r>
              <a:rPr lang="en-US" altLang="en-US" dirty="0">
                <a:solidFill>
                  <a:schemeClr val="tx1"/>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4488206" cy="1492132"/>
          </a:xfrm>
        </p:spPr>
        <p:txBody>
          <a:bodyPr>
            <a:normAutofit/>
          </a:bodyPr>
          <a:lstStyle/>
          <a:p>
            <a:r>
              <a:rPr lang="en-US"/>
              <a:t>What Just Happened? </a:t>
            </a:r>
          </a:p>
        </p:txBody>
      </p:sp>
      <p:sp>
        <p:nvSpPr>
          <p:cNvPr id="3" name="Content Placeholder 2"/>
          <p:cNvSpPr>
            <a:spLocks noGrp="1"/>
          </p:cNvSpPr>
          <p:nvPr>
            <p:ph idx="1"/>
          </p:nvPr>
        </p:nvSpPr>
        <p:spPr>
          <a:xfrm>
            <a:off x="938758" y="2286001"/>
            <a:ext cx="4488206" cy="4085056"/>
          </a:xfrm>
        </p:spPr>
        <p:txBody>
          <a:bodyPr>
            <a:normAutofit/>
          </a:bodyPr>
          <a:lstStyle/>
          <a:p>
            <a:pPr>
              <a:lnSpc>
                <a:spcPct val="100000"/>
              </a:lnSpc>
            </a:pPr>
            <a:r>
              <a:rPr lang="en-US" sz="1900" b="1">
                <a:solidFill>
                  <a:schemeClr val="tx1"/>
                </a:solidFill>
              </a:rPr>
              <a:t>Content Knowledge </a:t>
            </a:r>
            <a:r>
              <a:rPr lang="en-US" sz="1900">
                <a:solidFill>
                  <a:schemeClr val="tx1"/>
                </a:solidFill>
              </a:rPr>
              <a:t>about Problem-Based Learning</a:t>
            </a:r>
            <a:endParaRPr lang="en-US" sz="1900" b="1">
              <a:solidFill>
                <a:schemeClr val="tx1"/>
              </a:solidFill>
            </a:endParaRPr>
          </a:p>
          <a:p>
            <a:pPr>
              <a:lnSpc>
                <a:spcPct val="100000"/>
              </a:lnSpc>
            </a:pPr>
            <a:r>
              <a:rPr lang="en-US" sz="1900" b="1">
                <a:solidFill>
                  <a:schemeClr val="tx1"/>
                </a:solidFill>
              </a:rPr>
              <a:t>Ill-Structured Problem </a:t>
            </a:r>
            <a:r>
              <a:rPr lang="en-US" sz="1900">
                <a:solidFill>
                  <a:schemeClr val="tx1"/>
                </a:solidFill>
              </a:rPr>
              <a:t>triggers interest, stimulates critical thinking, promotes self-directed learning and ownership, stimulates elaboration and promotes teamwork</a:t>
            </a:r>
          </a:p>
          <a:p>
            <a:pPr>
              <a:lnSpc>
                <a:spcPct val="100000"/>
              </a:lnSpc>
            </a:pPr>
            <a:r>
              <a:rPr lang="en-US" sz="1900" b="1">
                <a:solidFill>
                  <a:schemeClr val="tx1"/>
                </a:solidFill>
              </a:rPr>
              <a:t>Reasoning </a:t>
            </a:r>
            <a:r>
              <a:rPr lang="en-US" sz="1900">
                <a:solidFill>
                  <a:schemeClr val="tx1"/>
                </a:solidFill>
              </a:rPr>
              <a:t>or critical thinking about complex concepts in terms of comprehension, analysis, evaluation</a:t>
            </a:r>
          </a:p>
          <a:p>
            <a:pPr>
              <a:lnSpc>
                <a:spcPct val="100000"/>
              </a:lnSpc>
            </a:pPr>
            <a:r>
              <a:rPr lang="en-US" sz="1900" b="1">
                <a:solidFill>
                  <a:schemeClr val="tx1"/>
                </a:solidFill>
              </a:rPr>
              <a:t>Communication</a:t>
            </a:r>
            <a:r>
              <a:rPr lang="en-US" sz="1900">
                <a:solidFill>
                  <a:schemeClr val="tx1"/>
                </a:solidFill>
              </a:rPr>
              <a:t> with group members</a:t>
            </a:r>
          </a:p>
          <a:p>
            <a:pPr>
              <a:lnSpc>
                <a:spcPct val="100000"/>
              </a:lnSpc>
            </a:pPr>
            <a:r>
              <a:rPr lang="en-US" sz="1900" b="1">
                <a:solidFill>
                  <a:schemeClr val="tx1"/>
                </a:solidFill>
              </a:rPr>
              <a:t>Assessment</a:t>
            </a:r>
            <a:r>
              <a:rPr lang="en-US" sz="1900">
                <a:solidFill>
                  <a:schemeClr val="tx1"/>
                </a:solidFill>
              </a:rPr>
              <a:t> and Reflection </a:t>
            </a:r>
          </a:p>
          <a:p>
            <a:pPr marL="0" indent="0">
              <a:lnSpc>
                <a:spcPct val="100000"/>
              </a:lnSpc>
              <a:buNone/>
            </a:pPr>
            <a:endParaRPr lang="en-US" sz="1900">
              <a:solidFill>
                <a:schemeClr val="tx1"/>
              </a:solidFill>
            </a:endParaRPr>
          </a:p>
        </p:txBody>
      </p:sp>
      <p:pic>
        <p:nvPicPr>
          <p:cNvPr id="84995" name="Picture 3" descr="C:\Users\RhondaAtkinson\AppData\Local\Microsoft\Windows\INetCache\IE\OZ07IX2J\Twitter_question_ma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994" y="1403990"/>
            <a:ext cx="2926936" cy="40371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23088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A88961AC-9206-4279-A803-92B5E32BFD07}"/>
              </a:ext>
            </a:extLst>
          </p:cNvPr>
          <p:cNvGraphicFramePr>
            <a:graphicFrameLocks noGrp="1"/>
          </p:cNvGraphicFramePr>
          <p:nvPr>
            <p:ph idx="1"/>
            <p:extLst>
              <p:ext uri="{D42A27DB-BD31-4B8C-83A1-F6EECF244321}">
                <p14:modId xmlns:p14="http://schemas.microsoft.com/office/powerpoint/2010/main" val="184057730"/>
              </p:ext>
            </p:extLst>
          </p:nvPr>
        </p:nvGraphicFramePr>
        <p:xfrm>
          <a:off x="949644" y="685800"/>
          <a:ext cx="7856899" cy="5787884"/>
        </p:xfrm>
        <a:graphic>
          <a:graphicData uri="http://schemas.openxmlformats.org/drawingml/2006/table">
            <a:tbl>
              <a:tblPr firstRow="1" firstCol="1" bandRow="1">
                <a:tableStyleId>{616DA210-FB5B-4158-B5E0-FEB733F419BA}</a:tableStyleId>
              </a:tblPr>
              <a:tblGrid>
                <a:gridCol w="3516897">
                  <a:extLst>
                    <a:ext uri="{9D8B030D-6E8A-4147-A177-3AD203B41FA5}">
                      <a16:colId xmlns:a16="http://schemas.microsoft.com/office/drawing/2014/main" val="3183336844"/>
                    </a:ext>
                  </a:extLst>
                </a:gridCol>
                <a:gridCol w="4340002">
                  <a:extLst>
                    <a:ext uri="{9D8B030D-6E8A-4147-A177-3AD203B41FA5}">
                      <a16:colId xmlns:a16="http://schemas.microsoft.com/office/drawing/2014/main" val="4082898411"/>
                    </a:ext>
                  </a:extLst>
                </a:gridCol>
              </a:tblGrid>
              <a:tr h="2174555">
                <a:tc>
                  <a:txBody>
                    <a:bodyPr/>
                    <a:lstStyle/>
                    <a:p>
                      <a:pPr marL="0" marR="0">
                        <a:spcBef>
                          <a:spcPts val="0"/>
                        </a:spcBef>
                        <a:spcAft>
                          <a:spcPts val="0"/>
                        </a:spcAft>
                      </a:pPr>
                      <a:r>
                        <a:rPr lang="en-US" sz="2000" b="0">
                          <a:solidFill>
                            <a:schemeClr val="tx1"/>
                          </a:solidFill>
                          <a:effectLst/>
                        </a:rPr>
                        <a:t>Brainstorm: (1) What are a few problems that individuals in your discipline typically address? (2) Star the one you want to move forward in developing that aligns with your course outcomes.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tc>
                  <a:txBody>
                    <a:bodyPr/>
                    <a:lstStyle/>
                    <a:p>
                      <a:pPr marL="0" marR="0">
                        <a:spcBef>
                          <a:spcPts val="0"/>
                        </a:spcBef>
                        <a:spcAft>
                          <a:spcPts val="0"/>
                        </a:spcAft>
                      </a:pPr>
                      <a:r>
                        <a:rPr lang="en-US" sz="2000" b="0">
                          <a:solidFill>
                            <a:schemeClr val="tx1"/>
                          </a:solidFill>
                          <a:effectLst/>
                        </a:rPr>
                        <a:t>Knowledge &amp; Skill Breakdown: In order for your students to be able to engage with the problem what knowledge and skills do they need to have? What will you need to do to prepare your students?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extLst>
                  <a:ext uri="{0D108BD9-81ED-4DB2-BD59-A6C34878D82A}">
                    <a16:rowId xmlns:a16="http://schemas.microsoft.com/office/drawing/2014/main" val="2520052662"/>
                  </a:ext>
                </a:extLst>
              </a:tr>
              <a:tr h="1346043">
                <a:tc>
                  <a:txBody>
                    <a:bodyPr/>
                    <a:lstStyle/>
                    <a:p>
                      <a:pPr marL="0" marR="0">
                        <a:spcBef>
                          <a:spcPts val="0"/>
                        </a:spcBef>
                        <a:spcAft>
                          <a:spcPts val="0"/>
                        </a:spcAft>
                      </a:pPr>
                      <a:r>
                        <a:rPr lang="en-US" sz="2000" b="0">
                          <a:solidFill>
                            <a:schemeClr val="tx1"/>
                          </a:solidFill>
                          <a:effectLst/>
                        </a:rPr>
                        <a:t>Real World Connection: How do people encounter this problem outside of a classroom?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tc>
                  <a:txBody>
                    <a:bodyPr/>
                    <a:lstStyle/>
                    <a:p>
                      <a:pPr marL="0" marR="0">
                        <a:spcBef>
                          <a:spcPts val="0"/>
                        </a:spcBef>
                        <a:spcAft>
                          <a:spcPts val="0"/>
                        </a:spcAft>
                      </a:pPr>
                      <a:r>
                        <a:rPr lang="en-US" sz="2000" b="0">
                          <a:solidFill>
                            <a:schemeClr val="tx1"/>
                          </a:solidFill>
                          <a:effectLst/>
                        </a:rPr>
                        <a:t>Tasks: How do people engage in this work? What types of format does this content usually take in terms of process, design, or discourse?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extLst>
                  <a:ext uri="{0D108BD9-81ED-4DB2-BD59-A6C34878D82A}">
                    <a16:rowId xmlns:a16="http://schemas.microsoft.com/office/drawing/2014/main" val="3828477668"/>
                  </a:ext>
                </a:extLst>
              </a:tr>
              <a:tr h="1335334">
                <a:tc>
                  <a:txBody>
                    <a:bodyPr/>
                    <a:lstStyle/>
                    <a:p>
                      <a:pPr marL="0" marR="0">
                        <a:spcBef>
                          <a:spcPts val="0"/>
                        </a:spcBef>
                        <a:spcAft>
                          <a:spcPts val="0"/>
                        </a:spcAft>
                      </a:pPr>
                      <a:r>
                        <a:rPr lang="en-US" sz="2000" b="0">
                          <a:solidFill>
                            <a:schemeClr val="tx1"/>
                          </a:solidFill>
                          <a:effectLst/>
                        </a:rPr>
                        <a:t>Roles: Who are the people involved in this problem? Who should students address in terms of process?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tc>
                  <a:txBody>
                    <a:bodyPr/>
                    <a:lstStyle/>
                    <a:p>
                      <a:pPr marL="0" marR="0">
                        <a:spcBef>
                          <a:spcPts val="0"/>
                        </a:spcBef>
                        <a:spcAft>
                          <a:spcPts val="0"/>
                        </a:spcAft>
                      </a:pPr>
                      <a:r>
                        <a:rPr lang="en-US" sz="2000" b="0">
                          <a:solidFill>
                            <a:schemeClr val="tx1"/>
                          </a:solidFill>
                          <a:effectLst/>
                        </a:rPr>
                        <a:t>Complexity and Critical Thinking: How are you ensuring there is a challenge and application of critical thinking to this problem?</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extLst>
                  <a:ext uri="{0D108BD9-81ED-4DB2-BD59-A6C34878D82A}">
                    <a16:rowId xmlns:a16="http://schemas.microsoft.com/office/drawing/2014/main" val="2204868181"/>
                  </a:ext>
                </a:extLst>
              </a:tr>
              <a:tr h="931952">
                <a:tc>
                  <a:txBody>
                    <a:bodyPr/>
                    <a:lstStyle/>
                    <a:p>
                      <a:pPr marL="0" marR="0">
                        <a:spcBef>
                          <a:spcPts val="0"/>
                        </a:spcBef>
                        <a:spcAft>
                          <a:spcPts val="0"/>
                        </a:spcAft>
                      </a:pPr>
                      <a:r>
                        <a:rPr lang="en-US" sz="2000" b="0">
                          <a:solidFill>
                            <a:schemeClr val="tx1"/>
                          </a:solidFill>
                          <a:effectLst/>
                        </a:rPr>
                        <a:t>What would success in “solving” this problem look like?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tc>
                  <a:txBody>
                    <a:bodyPr/>
                    <a:lstStyle/>
                    <a:p>
                      <a:pPr marL="0" marR="0">
                        <a:spcBef>
                          <a:spcPts val="0"/>
                        </a:spcBef>
                        <a:spcAft>
                          <a:spcPts val="0"/>
                        </a:spcAft>
                      </a:pPr>
                      <a:r>
                        <a:rPr lang="en-US" sz="2000" b="0" dirty="0">
                          <a:solidFill>
                            <a:schemeClr val="tx1"/>
                          </a:solidFill>
                          <a:effectLst/>
                        </a:rPr>
                        <a:t>Other organizing thoughts or elements to this problem to keep in mind: </a:t>
                      </a:r>
                      <a:endPar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135" marR="48135" marT="0" marB="0" anchor="ctr"/>
                </a:tc>
                <a:extLst>
                  <a:ext uri="{0D108BD9-81ED-4DB2-BD59-A6C34878D82A}">
                    <a16:rowId xmlns:a16="http://schemas.microsoft.com/office/drawing/2014/main" val="2630203923"/>
                  </a:ext>
                </a:extLst>
              </a:tr>
            </a:tbl>
          </a:graphicData>
        </a:graphic>
      </p:graphicFrame>
      <p:sp>
        <p:nvSpPr>
          <p:cNvPr id="5" name="Title 4">
            <a:extLst>
              <a:ext uri="{FF2B5EF4-FFF2-40B4-BE49-F238E27FC236}">
                <a16:creationId xmlns:a16="http://schemas.microsoft.com/office/drawing/2014/main" id="{58A5AF4E-80B5-49FE-A532-B60F7D29E718}"/>
              </a:ext>
            </a:extLst>
          </p:cNvPr>
          <p:cNvSpPr>
            <a:spLocks noGrp="1"/>
          </p:cNvSpPr>
          <p:nvPr>
            <p:ph type="title"/>
          </p:nvPr>
        </p:nvSpPr>
        <p:spPr>
          <a:xfrm>
            <a:off x="949644" y="79515"/>
            <a:ext cx="7633742" cy="606285"/>
          </a:xfrm>
        </p:spPr>
        <p:txBody>
          <a:bodyPr>
            <a:noAutofit/>
          </a:bodyPr>
          <a:lstStyle/>
          <a:p>
            <a:pPr algn="ctr"/>
            <a:r>
              <a:rPr lang="en-US" altLang="en-US" sz="3200" cap="none">
                <a:solidFill>
                  <a:schemeClr val="tx1"/>
                </a:solidFill>
                <a:ea typeface="Calibri" panose="020F0502020204030204" pitchFamily="34" charset="0"/>
                <a:cs typeface="Times New Roman" panose="02020603050405020304" pitchFamily="18" charset="0"/>
              </a:rPr>
              <a:t>PROBLEM BASED IDEATION PHASE</a:t>
            </a:r>
            <a:endParaRPr lang="en-US" sz="3200" dirty="0"/>
          </a:p>
        </p:txBody>
      </p:sp>
    </p:spTree>
    <p:custDataLst>
      <p:tags r:id="rId1"/>
    </p:custDataLst>
    <p:extLst>
      <p:ext uri="{BB962C8B-B14F-4D97-AF65-F5344CB8AC3E}">
        <p14:creationId xmlns:p14="http://schemas.microsoft.com/office/powerpoint/2010/main" val="1237845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086600" cy="762000"/>
          </a:xfrm>
        </p:spPr>
        <p:txBody>
          <a:bodyPr>
            <a:normAutofit/>
          </a:bodyPr>
          <a:lstStyle/>
          <a:p>
            <a:r>
              <a:rPr lang="en-US" sz="3600" dirty="0">
                <a:solidFill>
                  <a:schemeClr val="tx1"/>
                </a:solidFill>
              </a:rPr>
              <a:t>Introductions</a:t>
            </a:r>
          </a:p>
        </p:txBody>
      </p:sp>
      <p:sp>
        <p:nvSpPr>
          <p:cNvPr id="3" name="Content Placeholder 2"/>
          <p:cNvSpPr>
            <a:spLocks noGrp="1"/>
          </p:cNvSpPr>
          <p:nvPr>
            <p:ph idx="1"/>
          </p:nvPr>
        </p:nvSpPr>
        <p:spPr>
          <a:xfrm>
            <a:off x="1143000" y="1295400"/>
            <a:ext cx="7086600" cy="3394472"/>
          </a:xfrm>
        </p:spPr>
        <p:txBody>
          <a:bodyPr>
            <a:normAutofit/>
          </a:bodyPr>
          <a:lstStyle/>
          <a:p>
            <a:r>
              <a:rPr lang="en-US" dirty="0">
                <a:solidFill>
                  <a:schemeClr val="tx1"/>
                </a:solidFill>
              </a:rPr>
              <a:t>Name</a:t>
            </a:r>
          </a:p>
          <a:p>
            <a:r>
              <a:rPr lang="en-US" dirty="0">
                <a:solidFill>
                  <a:schemeClr val="tx1"/>
                </a:solidFill>
              </a:rPr>
              <a:t>Discipline</a:t>
            </a:r>
          </a:p>
          <a:p>
            <a:r>
              <a:rPr lang="en-US" dirty="0">
                <a:solidFill>
                  <a:schemeClr val="tx1"/>
                </a:solidFill>
              </a:rPr>
              <a:t>Do you like to be in the city or the country? Why?</a:t>
            </a:r>
          </a:p>
        </p:txBody>
      </p:sp>
    </p:spTree>
    <p:custDataLst>
      <p:tags r:id="rId1"/>
    </p:custDataLst>
    <p:extLst>
      <p:ext uri="{BB962C8B-B14F-4D97-AF65-F5344CB8AC3E}">
        <p14:creationId xmlns:p14="http://schemas.microsoft.com/office/powerpoint/2010/main" val="526199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A5AF4E-80B5-49FE-A532-B60F7D29E718}"/>
              </a:ext>
            </a:extLst>
          </p:cNvPr>
          <p:cNvSpPr>
            <a:spLocks noGrp="1"/>
          </p:cNvSpPr>
          <p:nvPr>
            <p:ph type="title"/>
          </p:nvPr>
        </p:nvSpPr>
        <p:spPr>
          <a:xfrm>
            <a:off x="935902" y="270993"/>
            <a:ext cx="7633742" cy="453885"/>
          </a:xfrm>
        </p:spPr>
        <p:txBody>
          <a:bodyPr>
            <a:noAutofit/>
          </a:bodyPr>
          <a:lstStyle/>
          <a:p>
            <a:pPr algn="ctr"/>
            <a:r>
              <a:rPr lang="en-US" sz="2000" dirty="0"/>
              <a:t>Drafting Your Problem Based Scenario</a:t>
            </a:r>
            <a:br>
              <a:rPr lang="en-US" sz="2000" dirty="0"/>
            </a:br>
            <a:endParaRPr lang="en-US" sz="2000" dirty="0"/>
          </a:p>
        </p:txBody>
      </p:sp>
      <p:graphicFrame>
        <p:nvGraphicFramePr>
          <p:cNvPr id="4" name="Content Placeholder 3">
            <a:extLst>
              <a:ext uri="{FF2B5EF4-FFF2-40B4-BE49-F238E27FC236}">
                <a16:creationId xmlns:a16="http://schemas.microsoft.com/office/drawing/2014/main" id="{170748D8-50FA-4486-85B4-DD989DB524A5}"/>
              </a:ext>
            </a:extLst>
          </p:cNvPr>
          <p:cNvGraphicFramePr>
            <a:graphicFrameLocks noGrp="1"/>
          </p:cNvGraphicFramePr>
          <p:nvPr>
            <p:ph idx="1"/>
            <p:extLst>
              <p:ext uri="{D42A27DB-BD31-4B8C-83A1-F6EECF244321}">
                <p14:modId xmlns:p14="http://schemas.microsoft.com/office/powerpoint/2010/main" val="923773465"/>
              </p:ext>
            </p:extLst>
          </p:nvPr>
        </p:nvGraphicFramePr>
        <p:xfrm>
          <a:off x="842484" y="1777627"/>
          <a:ext cx="7924800" cy="4809380"/>
        </p:xfrm>
        <a:graphic>
          <a:graphicData uri="http://schemas.openxmlformats.org/drawingml/2006/table">
            <a:tbl>
              <a:tblPr firstRow="1" firstCol="1" bandRow="1">
                <a:tableStyleId>{5940675A-B579-460E-94D1-54222C63F5DA}</a:tableStyleId>
              </a:tblPr>
              <a:tblGrid>
                <a:gridCol w="4788751">
                  <a:extLst>
                    <a:ext uri="{9D8B030D-6E8A-4147-A177-3AD203B41FA5}">
                      <a16:colId xmlns:a16="http://schemas.microsoft.com/office/drawing/2014/main" val="1108280236"/>
                    </a:ext>
                  </a:extLst>
                </a:gridCol>
                <a:gridCol w="3136049">
                  <a:extLst>
                    <a:ext uri="{9D8B030D-6E8A-4147-A177-3AD203B41FA5}">
                      <a16:colId xmlns:a16="http://schemas.microsoft.com/office/drawing/2014/main" val="2762226708"/>
                    </a:ext>
                  </a:extLst>
                </a:gridCol>
              </a:tblGrid>
              <a:tr h="685800">
                <a:tc>
                  <a:txBody>
                    <a:bodyPr/>
                    <a:lstStyle/>
                    <a:p>
                      <a:pPr marL="0" marR="0">
                        <a:spcBef>
                          <a:spcPts val="0"/>
                        </a:spcBef>
                        <a:spcAft>
                          <a:spcPts val="0"/>
                        </a:spcAft>
                      </a:pPr>
                      <a:r>
                        <a:rPr lang="en-US" sz="2000" dirty="0">
                          <a:effectLst/>
                        </a:rPr>
                        <a:t>Course Outcomes: </a:t>
                      </a:r>
                    </a:p>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a:txBody>
                    <a:bodyPr/>
                    <a:lstStyle/>
                    <a:p>
                      <a:pPr marL="0" marR="0">
                        <a:spcBef>
                          <a:spcPts val="0"/>
                        </a:spcBef>
                        <a:spcAft>
                          <a:spcPts val="0"/>
                        </a:spcAft>
                      </a:pPr>
                      <a:r>
                        <a:rPr lang="en-US" sz="2000" dirty="0">
                          <a:effectLst/>
                        </a:rPr>
                        <a:t>Length of Time for Activity: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extLst>
                  <a:ext uri="{0D108BD9-81ED-4DB2-BD59-A6C34878D82A}">
                    <a16:rowId xmlns:a16="http://schemas.microsoft.com/office/drawing/2014/main" val="2002296803"/>
                  </a:ext>
                </a:extLst>
              </a:tr>
              <a:tr h="694580">
                <a:tc gridSpan="2">
                  <a:txBody>
                    <a:bodyPr/>
                    <a:lstStyle/>
                    <a:p>
                      <a:pPr marL="0" marR="0">
                        <a:spcBef>
                          <a:spcPts val="0"/>
                        </a:spcBef>
                        <a:spcAft>
                          <a:spcPts val="0"/>
                        </a:spcAft>
                      </a:pPr>
                      <a:r>
                        <a:rPr lang="en-US" sz="2000" dirty="0">
                          <a:effectLst/>
                        </a:rPr>
                        <a:t>Problem Statement/Prompt: </a:t>
                      </a:r>
                    </a:p>
                    <a:p>
                      <a:pPr marL="0" marR="0">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hMerge="1">
                  <a:txBody>
                    <a:bodyPr/>
                    <a:lstStyle/>
                    <a:p>
                      <a:endParaRPr lang="en-US"/>
                    </a:p>
                  </a:txBody>
                  <a:tcPr/>
                </a:tc>
                <a:extLst>
                  <a:ext uri="{0D108BD9-81ED-4DB2-BD59-A6C34878D82A}">
                    <a16:rowId xmlns:a16="http://schemas.microsoft.com/office/drawing/2014/main" val="4080797704"/>
                  </a:ext>
                </a:extLst>
              </a:tr>
              <a:tr h="685800">
                <a:tc gridSpan="2">
                  <a:txBody>
                    <a:bodyPr/>
                    <a:lstStyle/>
                    <a:p>
                      <a:pPr marL="0" marR="0">
                        <a:spcBef>
                          <a:spcPts val="0"/>
                        </a:spcBef>
                        <a:spcAft>
                          <a:spcPts val="0"/>
                        </a:spcAft>
                      </a:pPr>
                      <a:r>
                        <a:rPr lang="en-US" sz="2000" dirty="0">
                          <a:effectLst/>
                        </a:rPr>
                        <a:t>Materials Needed/Provided: </a:t>
                      </a:r>
                    </a:p>
                  </a:txBody>
                  <a:tcPr marL="51597" marR="51597" marT="0" marB="0"/>
                </a:tc>
                <a:tc hMerge="1">
                  <a:txBody>
                    <a:bodyPr/>
                    <a:lstStyle/>
                    <a:p>
                      <a:endParaRPr lang="en-US"/>
                    </a:p>
                  </a:txBody>
                  <a:tcPr/>
                </a:tc>
                <a:extLst>
                  <a:ext uri="{0D108BD9-81ED-4DB2-BD59-A6C34878D82A}">
                    <a16:rowId xmlns:a16="http://schemas.microsoft.com/office/drawing/2014/main" val="3675460537"/>
                  </a:ext>
                </a:extLst>
              </a:tr>
              <a:tr h="905620">
                <a:tc gridSpan="2">
                  <a:txBody>
                    <a:bodyPr/>
                    <a:lstStyle/>
                    <a:p>
                      <a:pPr marL="0" marR="0">
                        <a:spcBef>
                          <a:spcPts val="0"/>
                        </a:spcBef>
                        <a:spcAft>
                          <a:spcPts val="0"/>
                        </a:spcAft>
                      </a:pPr>
                      <a:r>
                        <a:rPr lang="en-US" sz="2000" dirty="0">
                          <a:effectLst/>
                        </a:rPr>
                        <a:t>How will students do the work? (Groups, Specific Strategies, Platforms, Roles, </a:t>
                      </a:r>
                      <a:r>
                        <a:rPr lang="en-US" sz="2000" dirty="0" err="1">
                          <a:effectLst/>
                        </a:rPr>
                        <a:t>ect</a:t>
                      </a:r>
                      <a:r>
                        <a:rPr lang="en-US" sz="2000" dirty="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hMerge="1">
                  <a:txBody>
                    <a:bodyPr/>
                    <a:lstStyle/>
                    <a:p>
                      <a:endParaRPr lang="en-US"/>
                    </a:p>
                  </a:txBody>
                  <a:tcPr/>
                </a:tc>
                <a:extLst>
                  <a:ext uri="{0D108BD9-81ED-4DB2-BD59-A6C34878D82A}">
                    <a16:rowId xmlns:a16="http://schemas.microsoft.com/office/drawing/2014/main" val="3778867336"/>
                  </a:ext>
                </a:extLst>
              </a:tr>
              <a:tr h="923180">
                <a:tc gridSpan="2">
                  <a:txBody>
                    <a:bodyPr/>
                    <a:lstStyle/>
                    <a:p>
                      <a:pPr marL="0" marR="0">
                        <a:spcBef>
                          <a:spcPts val="0"/>
                        </a:spcBef>
                        <a:spcAft>
                          <a:spcPts val="0"/>
                        </a:spcAft>
                      </a:pPr>
                      <a:r>
                        <a:rPr lang="en-US" sz="2000" dirty="0">
                          <a:effectLst/>
                        </a:rPr>
                        <a:t>What is/are the final product(s) that students will need to be developed? </a:t>
                      </a:r>
                    </a:p>
                  </a:txBody>
                  <a:tcPr marL="51597" marR="51597" marT="0" marB="0"/>
                </a:tc>
                <a:tc hMerge="1">
                  <a:txBody>
                    <a:bodyPr/>
                    <a:lstStyle/>
                    <a:p>
                      <a:endParaRPr lang="en-US"/>
                    </a:p>
                  </a:txBody>
                  <a:tcPr/>
                </a:tc>
                <a:extLst>
                  <a:ext uri="{0D108BD9-81ED-4DB2-BD59-A6C34878D82A}">
                    <a16:rowId xmlns:a16="http://schemas.microsoft.com/office/drawing/2014/main" val="3727986547"/>
                  </a:ext>
                </a:extLst>
              </a:tr>
              <a:tr h="914400">
                <a:tc gridSpan="2">
                  <a:txBody>
                    <a:bodyPr/>
                    <a:lstStyle/>
                    <a:p>
                      <a:pPr marL="0" marR="0">
                        <a:spcBef>
                          <a:spcPts val="0"/>
                        </a:spcBef>
                        <a:spcAft>
                          <a:spcPts val="0"/>
                        </a:spcAft>
                      </a:pPr>
                      <a:r>
                        <a:rPr lang="en-US" sz="2000" dirty="0">
                          <a:effectLst/>
                        </a:rPr>
                        <a:t>How will you assess this problem? Think about specific criteria you will use. </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tc>
                <a:tc hMerge="1">
                  <a:txBody>
                    <a:bodyPr/>
                    <a:lstStyle/>
                    <a:p>
                      <a:endParaRPr lang="en-US"/>
                    </a:p>
                  </a:txBody>
                  <a:tcPr/>
                </a:tc>
                <a:extLst>
                  <a:ext uri="{0D108BD9-81ED-4DB2-BD59-A6C34878D82A}">
                    <a16:rowId xmlns:a16="http://schemas.microsoft.com/office/drawing/2014/main" val="1514467816"/>
                  </a:ext>
                </a:extLst>
              </a:tr>
            </a:tbl>
          </a:graphicData>
        </a:graphic>
      </p:graphicFrame>
      <p:sp>
        <p:nvSpPr>
          <p:cNvPr id="9" name="Rectangle 8">
            <a:extLst>
              <a:ext uri="{FF2B5EF4-FFF2-40B4-BE49-F238E27FC236}">
                <a16:creationId xmlns:a16="http://schemas.microsoft.com/office/drawing/2014/main" id="{A20BE1EF-6D93-46D1-8817-7314EFC6CA39}"/>
              </a:ext>
            </a:extLst>
          </p:cNvPr>
          <p:cNvSpPr/>
          <p:nvPr/>
        </p:nvSpPr>
        <p:spPr>
          <a:xfrm>
            <a:off x="804115" y="724878"/>
            <a:ext cx="7924800" cy="923330"/>
          </a:xfrm>
          <a:prstGeom prst="rect">
            <a:avLst/>
          </a:prstGeom>
        </p:spPr>
        <p:txBody>
          <a:bodyPr wrap="square">
            <a:spAutoFit/>
          </a:bodyPr>
          <a:lstStyle/>
          <a:p>
            <a:r>
              <a:rPr lang="en-US" dirty="0"/>
              <a:t>Use the outline below to begin to plan and for how you will enact your problem based learning scenario in your class. Once you have completed this take a moment to check for the authenticity, relevance, and complexity of the scenario. </a:t>
            </a:r>
          </a:p>
        </p:txBody>
      </p:sp>
    </p:spTree>
    <p:custDataLst>
      <p:tags r:id="rId1"/>
    </p:custDataLst>
    <p:extLst>
      <p:ext uri="{BB962C8B-B14F-4D97-AF65-F5344CB8AC3E}">
        <p14:creationId xmlns:p14="http://schemas.microsoft.com/office/powerpoint/2010/main" val="246884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976642" cy="684415"/>
          </a:xfrm>
        </p:spPr>
        <p:txBody>
          <a:bodyPr>
            <a:normAutofit/>
          </a:bodyPr>
          <a:lstStyle/>
          <a:p>
            <a:r>
              <a:rPr lang="en-US" sz="3600" dirty="0">
                <a:latin typeface="+mj-lt"/>
              </a:rPr>
              <a:t>Benefits of PBL for students</a:t>
            </a:r>
          </a:p>
        </p:txBody>
      </p:sp>
      <p:sp>
        <p:nvSpPr>
          <p:cNvPr id="3" name="Content Placeholder 2"/>
          <p:cNvSpPr>
            <a:spLocks noGrp="1"/>
          </p:cNvSpPr>
          <p:nvPr>
            <p:ph idx="1"/>
          </p:nvPr>
        </p:nvSpPr>
        <p:spPr>
          <a:xfrm>
            <a:off x="1143000" y="1600200"/>
            <a:ext cx="7086600" cy="5562600"/>
          </a:xfrm>
        </p:spPr>
        <p:txBody>
          <a:bodyPr>
            <a:noAutofit/>
          </a:bodyPr>
          <a:lstStyle/>
          <a:p>
            <a:pPr marL="457200" lvl="0" indent="-457200">
              <a:buFont typeface="+mj-lt"/>
              <a:buAutoNum type="arabicPeriod"/>
            </a:pPr>
            <a:r>
              <a:rPr lang="en-US" sz="2400" dirty="0">
                <a:solidFill>
                  <a:schemeClr val="tx1"/>
                </a:solidFill>
              </a:rPr>
              <a:t>Heightened emphasis on value of prior knowledge</a:t>
            </a:r>
          </a:p>
          <a:p>
            <a:pPr marL="457200" indent="-457200">
              <a:buFont typeface="+mj-lt"/>
              <a:buAutoNum type="arabicPeriod"/>
            </a:pPr>
            <a:r>
              <a:rPr lang="en-US" sz="2400" dirty="0">
                <a:solidFill>
                  <a:schemeClr val="tx1"/>
                </a:solidFill>
              </a:rPr>
              <a:t>Easy to see how learning applies to real issues outside the classroom</a:t>
            </a:r>
          </a:p>
          <a:p>
            <a:pPr marL="457200" indent="-457200">
              <a:buFont typeface="+mj-lt"/>
              <a:buAutoNum type="arabicPeriod"/>
            </a:pPr>
            <a:r>
              <a:rPr lang="en-US" sz="2400" dirty="0">
                <a:solidFill>
                  <a:schemeClr val="tx1"/>
                </a:solidFill>
              </a:rPr>
              <a:t>Can teach interdepartmental collaboration skills</a:t>
            </a:r>
          </a:p>
          <a:p>
            <a:pPr marL="457200" lvl="0" indent="-457200">
              <a:buFont typeface="+mj-lt"/>
              <a:buAutoNum type="arabicPeriod"/>
            </a:pPr>
            <a:r>
              <a:rPr lang="en-US" sz="2400" dirty="0">
                <a:solidFill>
                  <a:schemeClr val="tx1"/>
                </a:solidFill>
              </a:rPr>
              <a:t>Learning is self-directed </a:t>
            </a:r>
          </a:p>
          <a:p>
            <a:pPr marL="457200" indent="-457200">
              <a:buFont typeface="+mj-lt"/>
              <a:buAutoNum type="arabicPeriod"/>
            </a:pPr>
            <a:r>
              <a:rPr lang="en-US" sz="2400" dirty="0">
                <a:solidFill>
                  <a:schemeClr val="tx1"/>
                </a:solidFill>
              </a:rPr>
              <a:t>Opportunities for reflection</a:t>
            </a:r>
          </a:p>
          <a:p>
            <a:pPr marL="457200" lvl="0" indent="-457200">
              <a:buFont typeface="+mj-lt"/>
              <a:buAutoNum type="arabicPeriod"/>
            </a:pPr>
            <a:r>
              <a:rPr lang="en-US" sz="2400" dirty="0">
                <a:solidFill>
                  <a:schemeClr val="tx1"/>
                </a:solidFill>
              </a:rPr>
              <a:t>Teaches research as timely acquisition of knowledge</a:t>
            </a:r>
          </a:p>
          <a:p>
            <a:pPr marL="457200" lvl="0" indent="-457200">
              <a:buFont typeface="+mj-lt"/>
              <a:buAutoNum type="arabicPeriod"/>
            </a:pPr>
            <a:r>
              <a:rPr lang="en-US" sz="2400" dirty="0">
                <a:solidFill>
                  <a:schemeClr val="tx1"/>
                </a:solidFill>
              </a:rPr>
              <a:t>Process itself is one they can draw on to face challenges </a:t>
            </a:r>
          </a:p>
          <a:p>
            <a:endParaRPr lang="en-US" sz="2400" b="1" dirty="0"/>
          </a:p>
        </p:txBody>
      </p:sp>
    </p:spTree>
    <p:extLst>
      <p:ext uri="{BB962C8B-B14F-4D97-AF65-F5344CB8AC3E}">
        <p14:creationId xmlns:p14="http://schemas.microsoft.com/office/powerpoint/2010/main" val="1911489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mj-lt"/>
              </a:rPr>
              <a:t>Proposed Structure</a:t>
            </a:r>
          </a:p>
        </p:txBody>
      </p:sp>
      <p:graphicFrame>
        <p:nvGraphicFramePr>
          <p:cNvPr id="9" name="Table 8"/>
          <p:cNvGraphicFramePr>
            <a:graphicFrameLocks noGrp="1"/>
          </p:cNvGraphicFramePr>
          <p:nvPr>
            <p:extLst>
              <p:ext uri="{D42A27DB-BD31-4B8C-83A1-F6EECF244321}">
                <p14:modId xmlns:p14="http://schemas.microsoft.com/office/powerpoint/2010/main" val="3896915882"/>
              </p:ext>
            </p:extLst>
          </p:nvPr>
        </p:nvGraphicFramePr>
        <p:xfrm>
          <a:off x="938758" y="1115050"/>
          <a:ext cx="7848600" cy="3946704"/>
        </p:xfrm>
        <a:graphic>
          <a:graphicData uri="http://schemas.openxmlformats.org/drawingml/2006/table">
            <a:tbl>
              <a:tblPr firstRow="1" firstCol="1" bandRow="1">
                <a:tableStyleId>{BC89EF96-8CEA-46FF-86C4-4CE0E7609802}</a:tableStyleId>
              </a:tblPr>
              <a:tblGrid>
                <a:gridCol w="1029117">
                  <a:extLst>
                    <a:ext uri="{9D8B030D-6E8A-4147-A177-3AD203B41FA5}">
                      <a16:colId xmlns:a16="http://schemas.microsoft.com/office/drawing/2014/main" val="20000"/>
                    </a:ext>
                  </a:extLst>
                </a:gridCol>
                <a:gridCol w="6819483">
                  <a:extLst>
                    <a:ext uri="{9D8B030D-6E8A-4147-A177-3AD203B41FA5}">
                      <a16:colId xmlns:a16="http://schemas.microsoft.com/office/drawing/2014/main" val="20001"/>
                    </a:ext>
                  </a:extLst>
                </a:gridCol>
              </a:tblGrid>
              <a:tr h="262144">
                <a:tc>
                  <a:txBody>
                    <a:bodyPr/>
                    <a:lstStyle/>
                    <a:p>
                      <a:pPr marL="0" marR="0">
                        <a:lnSpc>
                          <a:spcPct val="107000"/>
                        </a:lnSpc>
                        <a:spcBef>
                          <a:spcPts val="0"/>
                        </a:spcBef>
                        <a:spcAft>
                          <a:spcPts val="0"/>
                        </a:spcAft>
                      </a:pPr>
                      <a:r>
                        <a:rPr lang="en-US" sz="1800" dirty="0">
                          <a:effectLst/>
                        </a:rPr>
                        <a:t>Week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58721">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nchor="ctr"/>
                </a:tc>
                <a:tc>
                  <a:txBody>
                    <a:bodyPr/>
                    <a:lstStyle/>
                    <a:p>
                      <a:pPr marL="0" marR="0">
                        <a:lnSpc>
                          <a:spcPct val="107000"/>
                        </a:lnSpc>
                        <a:spcBef>
                          <a:spcPts val="0"/>
                        </a:spcBef>
                        <a:spcAft>
                          <a:spcPts val="0"/>
                        </a:spcAft>
                      </a:pPr>
                      <a:r>
                        <a:rPr lang="en-US" sz="1800" dirty="0">
                          <a:solidFill>
                            <a:schemeClr val="tx1"/>
                          </a:solidFill>
                        </a:rPr>
                        <a:t>Material covers so students have a basis for their knowledge inventory (list of “what </a:t>
                      </a:r>
                      <a:r>
                        <a:rPr lang="en-US" sz="1800" dirty="0"/>
                        <a:t>is known” </a:t>
                      </a:r>
                      <a:r>
                        <a:rPr lang="en-US" sz="1800" dirty="0">
                          <a:solidFill>
                            <a:schemeClr val="tx1"/>
                          </a:solidFill>
                        </a:rPr>
                        <a:t>and “what </a:t>
                      </a:r>
                      <a:r>
                        <a:rPr lang="en-US" sz="1800" dirty="0"/>
                        <a:t>is needed</a:t>
                      </a:r>
                      <a:r>
                        <a:rPr lang="en-US" sz="1800" dirty="0">
                          <a:solidFill>
                            <a:schemeClr val="tx1"/>
                          </a:solidFill>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3007411"/>
                  </a:ext>
                </a:extLst>
              </a:tr>
              <a:tr h="838200">
                <a:tc>
                  <a:txBody>
                    <a:bodyPr/>
                    <a:lstStyle/>
                    <a:p>
                      <a:pPr marL="0" marR="0" algn="ctr">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800" dirty="0">
                          <a:effectLst/>
                        </a:rPr>
                        <a:t>In small groups, students come to a mutual understanding of the problem and explore</a:t>
                      </a:r>
                      <a:r>
                        <a:rPr lang="en-US" sz="1800" baseline="0" dirty="0">
                          <a:effectLst/>
                        </a:rPr>
                        <a:t> existing knowledge. Information may come from the problem itself and from the prior experiences of group members. Students should identify what new information they need to learn.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62144">
                <a:tc>
                  <a:txBody>
                    <a:bodyPr/>
                    <a:lstStyle/>
                    <a:p>
                      <a:pPr marL="0" marR="0" algn="ctr">
                        <a:lnSpc>
                          <a:spcPct val="107000"/>
                        </a:lnSpc>
                        <a:spcBef>
                          <a:spcPts val="0"/>
                        </a:spcBef>
                        <a:spcAft>
                          <a:spcPts val="0"/>
                        </a:spcAft>
                      </a:pPr>
                      <a:r>
                        <a:rPr lang="en-US" sz="1800" dirty="0">
                          <a:effectLst/>
                        </a:rPr>
                        <a:t>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In small groups, students gather and share their research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1085074">
                <a:tc>
                  <a:txBody>
                    <a:bodyPr/>
                    <a:lstStyle/>
                    <a:p>
                      <a:pPr marL="0" marR="0" algn="ctr">
                        <a:lnSpc>
                          <a:spcPct val="107000"/>
                        </a:lnSpc>
                        <a:spcBef>
                          <a:spcPts val="0"/>
                        </a:spcBef>
                        <a:spcAft>
                          <a:spcPts val="0"/>
                        </a:spcAft>
                      </a:pPr>
                      <a:r>
                        <a:rPr lang="en-US" sz="1800" dirty="0">
                          <a:effectLst/>
                        </a:rPr>
                        <a:t>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In small groups, students use what they have learned to generate and evaluate possible solutions to the problem. Students select one solution</a:t>
                      </a:r>
                      <a:r>
                        <a:rPr lang="en-US" sz="1800" baseline="0" dirty="0">
                          <a:effectLst/>
                        </a:rPr>
                        <a:t> and prepare materials to present and support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536454">
                <a:tc>
                  <a:txBody>
                    <a:bodyPr/>
                    <a:lstStyle/>
                    <a:p>
                      <a:pPr marL="0" marR="0" algn="ctr">
                        <a:lnSpc>
                          <a:spcPct val="107000"/>
                        </a:lnSpc>
                        <a:spcBef>
                          <a:spcPts val="0"/>
                        </a:spcBef>
                        <a:spcAft>
                          <a:spcPts val="0"/>
                        </a:spcAft>
                      </a:pPr>
                      <a:r>
                        <a:rPr lang="en-US" sz="1800" dirty="0">
                          <a:effectLst/>
                        </a:rPr>
                        <a:t>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effectLst/>
                        </a:rPr>
                        <a:t>All students review the solutions of each small group. Large group debrief through Adobe Connect or similar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3" name="TextBox 2"/>
          <p:cNvSpPr txBox="1"/>
          <p:nvPr/>
        </p:nvSpPr>
        <p:spPr>
          <a:xfrm>
            <a:off x="1024346" y="5029200"/>
            <a:ext cx="7852954" cy="1477328"/>
          </a:xfrm>
          <a:prstGeom prst="rect">
            <a:avLst/>
          </a:prstGeom>
          <a:noFill/>
        </p:spPr>
        <p:txBody>
          <a:bodyPr wrap="square" rtlCol="0">
            <a:spAutoFit/>
          </a:bodyPr>
          <a:lstStyle/>
          <a:p>
            <a:r>
              <a:rPr lang="en-US" u="sng" dirty="0"/>
              <a:t>Assessments</a:t>
            </a:r>
          </a:p>
          <a:p>
            <a:r>
              <a:rPr lang="en-US" dirty="0"/>
              <a:t>Week 5—group summary of known and needed knowledge plus research plan</a:t>
            </a:r>
          </a:p>
          <a:p>
            <a:r>
              <a:rPr lang="en-US" dirty="0"/>
              <a:t>Week 6—posts of individual students regarding research</a:t>
            </a:r>
          </a:p>
          <a:p>
            <a:r>
              <a:rPr lang="en-US" dirty="0"/>
              <a:t>Week 7—group problem solution (paper and/or presentation)</a:t>
            </a:r>
          </a:p>
          <a:p>
            <a:r>
              <a:rPr lang="en-US" dirty="0"/>
              <a:t>Week 8—individual papers - overall assessment and reflection</a:t>
            </a:r>
          </a:p>
        </p:txBody>
      </p:sp>
    </p:spTree>
    <p:extLst>
      <p:ext uri="{BB962C8B-B14F-4D97-AF65-F5344CB8AC3E}">
        <p14:creationId xmlns:p14="http://schemas.microsoft.com/office/powerpoint/2010/main" val="89360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Tips for Implementation</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Make sure your problem is open-ended/ill-structured, but also offers appropriate constraints</a:t>
            </a:r>
          </a:p>
          <a:p>
            <a:r>
              <a:rPr lang="en-US" dirty="0">
                <a:solidFill>
                  <a:schemeClr val="tx1"/>
                </a:solidFill>
              </a:rPr>
              <a:t>Consider whether an existing assessment (like an end of class essay) could be turned into a problem</a:t>
            </a:r>
          </a:p>
          <a:p>
            <a:r>
              <a:rPr lang="en-US" dirty="0">
                <a:solidFill>
                  <a:schemeClr val="tx1"/>
                </a:solidFill>
              </a:rPr>
              <a:t>Assess products from the group, not individual discussion board posts</a:t>
            </a:r>
          </a:p>
          <a:p>
            <a:r>
              <a:rPr lang="en-US" dirty="0">
                <a:solidFill>
                  <a:schemeClr val="tx1"/>
                </a:solidFill>
              </a:rPr>
              <a:t>Require regular submission of self and group assessments from each student</a:t>
            </a:r>
          </a:p>
          <a:p>
            <a:r>
              <a:rPr lang="en-US" dirty="0">
                <a:solidFill>
                  <a:schemeClr val="tx1"/>
                </a:solidFill>
              </a:rPr>
              <a:t>Provide tips for working in groups in your resources area</a:t>
            </a:r>
          </a:p>
          <a:p>
            <a:r>
              <a:rPr lang="en-US" dirty="0">
                <a:solidFill>
                  <a:schemeClr val="tx1"/>
                </a:solidFill>
              </a:rPr>
              <a:t>PBL does not have to involve group work, and the learning experience can last for any duration</a:t>
            </a:r>
          </a:p>
          <a:p>
            <a:endParaRPr lang="en-US" dirty="0"/>
          </a:p>
          <a:p>
            <a:endParaRPr lang="en-US" dirty="0"/>
          </a:p>
          <a:p>
            <a:endParaRPr lang="en-US" dirty="0"/>
          </a:p>
        </p:txBody>
      </p:sp>
    </p:spTree>
    <p:extLst>
      <p:ext uri="{BB962C8B-B14F-4D97-AF65-F5344CB8AC3E}">
        <p14:creationId xmlns:p14="http://schemas.microsoft.com/office/powerpoint/2010/main" val="3772091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57200"/>
            <a:ext cx="7620000" cy="1447800"/>
          </a:xfrm>
        </p:spPr>
        <p:txBody>
          <a:bodyPr>
            <a:normAutofit fontScale="90000"/>
          </a:bodyPr>
          <a:lstStyle/>
          <a:p>
            <a:r>
              <a:rPr lang="en-US" sz="3600" dirty="0"/>
              <a:t>Critical Thinking/Cognitive Complexity: Bloom’s Taxonomy</a:t>
            </a:r>
          </a:p>
        </p:txBody>
      </p:sp>
      <p:pic>
        <p:nvPicPr>
          <p:cNvPr id="71694" name="Picture 14" descr="C:\Users\RhondaAtkinson\AppData\Local\Microsoft\Windows\INetCache\IE\DZB5NUXZ\Blooms_Taxonomy_pyramid_cake-style-use-with-permission[1].jpg"/>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133600" y="2230410"/>
            <a:ext cx="5139288" cy="3770341"/>
          </a:xfrm>
          <a:prstGeom prst="rect">
            <a:avLst/>
          </a:prstGeom>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0187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141615"/>
          </a:xfrm>
        </p:spPr>
        <p:txBody>
          <a:bodyPr>
            <a:noAutofit/>
          </a:bodyPr>
          <a:lstStyle/>
          <a:p>
            <a:pPr lvl="0"/>
            <a:r>
              <a:rPr lang="en-US" sz="3600" dirty="0"/>
              <a:t>Steps in how to implement PBL in your courses:</a:t>
            </a:r>
          </a:p>
        </p:txBody>
      </p:sp>
      <p:sp>
        <p:nvSpPr>
          <p:cNvPr id="13" name="Title 1"/>
          <p:cNvSpPr txBox="1">
            <a:spLocks/>
          </p:cNvSpPr>
          <p:nvPr/>
        </p:nvSpPr>
        <p:spPr>
          <a:xfrm>
            <a:off x="838200" y="1447800"/>
            <a:ext cx="8001000" cy="5257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1900" b="1" u="sng" dirty="0">
                <a:latin typeface="+mn-lt"/>
              </a:rPr>
              <a:t>Needs Assessment </a:t>
            </a:r>
            <a:r>
              <a:rPr lang="en-US" sz="1900" dirty="0">
                <a:latin typeface="+mn-lt"/>
              </a:rPr>
              <a:t>– </a:t>
            </a:r>
          </a:p>
          <a:p>
            <a:pPr lvl="1"/>
            <a:r>
              <a:rPr lang="en-US" sz="1900" dirty="0"/>
              <a:t>Identify the content, skills or concept you plan to cover presentation of an ill-structured problem </a:t>
            </a:r>
          </a:p>
          <a:p>
            <a:pPr lvl="1"/>
            <a:r>
              <a:rPr lang="en-US" sz="1900" dirty="0"/>
              <a:t>Writing a problem statement</a:t>
            </a:r>
          </a:p>
          <a:p>
            <a:pPr>
              <a:lnSpc>
                <a:spcPct val="100000"/>
              </a:lnSpc>
            </a:pPr>
            <a:r>
              <a:rPr lang="en-US" sz="1900" dirty="0">
                <a:latin typeface="+mn-lt"/>
              </a:rPr>
              <a:t>Specify the unit of </a:t>
            </a:r>
            <a:r>
              <a:rPr lang="en-US" sz="1900" b="1" u="sng" dirty="0">
                <a:latin typeface="+mn-lt"/>
              </a:rPr>
              <a:t>time</a:t>
            </a:r>
            <a:r>
              <a:rPr lang="en-US" sz="1900" dirty="0">
                <a:latin typeface="+mn-lt"/>
              </a:rPr>
              <a:t> you will cover the topic – </a:t>
            </a:r>
          </a:p>
          <a:p>
            <a:pPr>
              <a:lnSpc>
                <a:spcPct val="100000"/>
              </a:lnSpc>
            </a:pPr>
            <a:r>
              <a:rPr lang="en-US" sz="1900" dirty="0">
                <a:latin typeface="+mn-lt"/>
              </a:rPr>
              <a:t>	1 week – 3 weeks… semester</a:t>
            </a:r>
          </a:p>
          <a:p>
            <a:pPr>
              <a:lnSpc>
                <a:spcPct val="100000"/>
              </a:lnSpc>
            </a:pPr>
            <a:r>
              <a:rPr lang="en-US" sz="1900" dirty="0">
                <a:latin typeface="+mn-lt"/>
              </a:rPr>
              <a:t>Think </a:t>
            </a:r>
            <a:r>
              <a:rPr lang="en-US" sz="1900" b="1" u="sng" dirty="0">
                <a:latin typeface="+mn-lt"/>
              </a:rPr>
              <a:t>Application</a:t>
            </a:r>
            <a:r>
              <a:rPr lang="en-US" sz="1900" dirty="0">
                <a:latin typeface="+mn-lt"/>
              </a:rPr>
              <a:t> – </a:t>
            </a:r>
          </a:p>
          <a:p>
            <a:pPr lvl="1"/>
            <a:r>
              <a:rPr lang="en-US" sz="1900" dirty="0"/>
              <a:t>When would someone use this knowledge in the </a:t>
            </a:r>
            <a:r>
              <a:rPr lang="en-US" sz="1900" u="sng" dirty="0"/>
              <a:t>real world</a:t>
            </a:r>
            <a:r>
              <a:rPr lang="en-US" sz="1900" dirty="0"/>
              <a:t>?</a:t>
            </a:r>
          </a:p>
          <a:p>
            <a:pPr lvl="1"/>
            <a:r>
              <a:rPr lang="en-US" sz="1900" dirty="0"/>
              <a:t>Knowledge inventory (list of “what is known” and “what is needed”)</a:t>
            </a:r>
          </a:p>
          <a:p>
            <a:pPr lvl="1"/>
            <a:r>
              <a:rPr lang="en-US" sz="1900" dirty="0"/>
              <a:t>Formulation of learning issues </a:t>
            </a:r>
          </a:p>
          <a:p>
            <a:pPr>
              <a:lnSpc>
                <a:spcPct val="100000"/>
              </a:lnSpc>
            </a:pPr>
            <a:r>
              <a:rPr lang="en-US" sz="1900" dirty="0">
                <a:latin typeface="+mn-lt"/>
              </a:rPr>
              <a:t>Think </a:t>
            </a:r>
            <a:r>
              <a:rPr lang="en-US" sz="1900" b="1" u="sng" dirty="0">
                <a:latin typeface="+mn-lt"/>
              </a:rPr>
              <a:t>Authenticity</a:t>
            </a:r>
            <a:r>
              <a:rPr lang="en-US" sz="1900" dirty="0">
                <a:latin typeface="+mn-lt"/>
              </a:rPr>
              <a:t> and Relevance -  </a:t>
            </a:r>
          </a:p>
          <a:p>
            <a:pPr>
              <a:lnSpc>
                <a:spcPct val="100000"/>
              </a:lnSpc>
              <a:tabLst>
                <a:tab pos="457200" algn="l"/>
              </a:tabLst>
            </a:pPr>
            <a:r>
              <a:rPr lang="en-US" sz="1900" dirty="0">
                <a:latin typeface="+mn-lt"/>
              </a:rPr>
              <a:t>	Students want to know why they have to learn something… Buy In</a:t>
            </a:r>
          </a:p>
          <a:p>
            <a:pPr>
              <a:lnSpc>
                <a:spcPct val="100000"/>
              </a:lnSpc>
            </a:pPr>
            <a:r>
              <a:rPr lang="en-US" sz="1900" dirty="0">
                <a:latin typeface="+mn-lt"/>
              </a:rPr>
              <a:t>Think is there </a:t>
            </a:r>
            <a:r>
              <a:rPr lang="en-US" sz="1900" u="sng" dirty="0">
                <a:latin typeface="+mn-lt"/>
              </a:rPr>
              <a:t>one</a:t>
            </a:r>
            <a:r>
              <a:rPr lang="en-US" sz="1900" dirty="0">
                <a:latin typeface="+mn-lt"/>
              </a:rPr>
              <a:t> solution or can there be </a:t>
            </a:r>
            <a:r>
              <a:rPr lang="en-US" sz="1900" b="1" u="sng" dirty="0">
                <a:latin typeface="+mn-lt"/>
              </a:rPr>
              <a:t>many</a:t>
            </a:r>
            <a:r>
              <a:rPr lang="en-US" sz="1900" dirty="0">
                <a:latin typeface="+mn-lt"/>
              </a:rPr>
              <a:t> solutions?</a:t>
            </a:r>
          </a:p>
          <a:p>
            <a:pPr>
              <a:lnSpc>
                <a:spcPct val="100000"/>
              </a:lnSpc>
            </a:pPr>
            <a:r>
              <a:rPr lang="en-US" sz="1900" dirty="0">
                <a:latin typeface="+mn-lt"/>
              </a:rPr>
              <a:t>Think </a:t>
            </a:r>
            <a:r>
              <a:rPr lang="en-US" sz="1900" b="1" u="sng" dirty="0">
                <a:latin typeface="+mn-lt"/>
              </a:rPr>
              <a:t>Product</a:t>
            </a:r>
            <a:r>
              <a:rPr lang="en-US" sz="1900" dirty="0">
                <a:latin typeface="+mn-lt"/>
              </a:rPr>
              <a:t> – </a:t>
            </a:r>
          </a:p>
          <a:p>
            <a:pPr>
              <a:lnSpc>
                <a:spcPct val="100000"/>
              </a:lnSpc>
              <a:tabLst>
                <a:tab pos="517525" algn="l"/>
              </a:tabLst>
            </a:pPr>
            <a:r>
              <a:rPr lang="en-US" sz="1900" dirty="0">
                <a:latin typeface="+mn-lt"/>
              </a:rPr>
              <a:t>	How will students present their findings and solutions - </a:t>
            </a:r>
            <a:r>
              <a:rPr lang="en-US" sz="1900" b="1" u="sng" dirty="0">
                <a:latin typeface="+mn-lt"/>
              </a:rPr>
              <a:t>Assessment</a:t>
            </a:r>
          </a:p>
          <a:p>
            <a:pPr>
              <a:lnSpc>
                <a:spcPct val="100000"/>
              </a:lnSpc>
            </a:pPr>
            <a:endParaRPr lang="en-US" sz="1900" dirty="0">
              <a:latin typeface="+mn-lt"/>
            </a:endParaRPr>
          </a:p>
        </p:txBody>
      </p:sp>
    </p:spTree>
    <p:extLst>
      <p:ext uri="{BB962C8B-B14F-4D97-AF65-F5344CB8AC3E}">
        <p14:creationId xmlns:p14="http://schemas.microsoft.com/office/powerpoint/2010/main" val="223274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Challenges in using PBL</a:t>
            </a:r>
          </a:p>
        </p:txBody>
      </p:sp>
      <p:sp>
        <p:nvSpPr>
          <p:cNvPr id="8" name="Rectangle 2"/>
          <p:cNvSpPr>
            <a:spLocks noChangeArrowheads="1"/>
          </p:cNvSpPr>
          <p:nvPr/>
        </p:nvSpPr>
        <p:spPr bwMode="auto">
          <a:xfrm>
            <a:off x="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10" name="Rectangle 4"/>
          <p:cNvSpPr>
            <a:spLocks noChangeArrowheads="1"/>
          </p:cNvSpPr>
          <p:nvPr/>
        </p:nvSpPr>
        <p:spPr bwMode="auto">
          <a:xfrm>
            <a:off x="5951262" y="207599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5" name="Rectangle 1"/>
          <p:cNvSpPr>
            <a:spLocks noChangeArrowheads="1"/>
          </p:cNvSpPr>
          <p:nvPr/>
        </p:nvSpPr>
        <p:spPr bwMode="auto">
          <a:xfrm>
            <a:off x="1447800" y="2320338"/>
            <a:ext cx="7010400" cy="3579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181" tIns="0" rIns="0" bIns="0" numCol="1" anchor="ctr" anchorCtr="0" compatLnSpc="1">
            <a:prstTxWarp prst="textNoShape">
              <a:avLst/>
            </a:prstTxWarp>
            <a:spAutoFit/>
          </a:bodyPr>
          <a:lstStyle/>
          <a:p>
            <a:pPr marL="257175" indent="-257175" defTabSz="685800" eaLnBrk="0" fontAlgn="base" hangingPunct="0">
              <a:lnSpc>
                <a:spcPct val="200000"/>
              </a:lnSpc>
              <a:spcBef>
                <a:spcPct val="0"/>
              </a:spcBef>
              <a:spcAft>
                <a:spcPct val="0"/>
              </a:spcAft>
              <a:buFont typeface="Arial" panose="020B0604020202020204" pitchFamily="34" charset="0"/>
              <a:buChar char="•"/>
            </a:pPr>
            <a:r>
              <a:rPr lang="en-US" altLang="en-US" sz="2400" dirty="0"/>
              <a:t>Creating the Problem /Project</a:t>
            </a:r>
          </a:p>
          <a:p>
            <a:pPr marL="257175" indent="-257175" defTabSz="685800" eaLnBrk="0" fontAlgn="base" hangingPunct="0">
              <a:lnSpc>
                <a:spcPct val="200000"/>
              </a:lnSpc>
              <a:spcBef>
                <a:spcPct val="0"/>
              </a:spcBef>
              <a:spcAft>
                <a:spcPct val="0"/>
              </a:spcAft>
              <a:buFont typeface="Arial" panose="020B0604020202020204" pitchFamily="34" charset="0"/>
              <a:buChar char="•"/>
            </a:pPr>
            <a:r>
              <a:rPr lang="en-US" altLang="en-US" sz="2400" dirty="0"/>
              <a:t>Developing guiding questions </a:t>
            </a:r>
          </a:p>
          <a:p>
            <a:pPr marL="257175" indent="-257175" defTabSz="685800" eaLnBrk="0" fontAlgn="base" hangingPunct="0">
              <a:lnSpc>
                <a:spcPct val="200000"/>
              </a:lnSpc>
              <a:spcBef>
                <a:spcPct val="0"/>
              </a:spcBef>
              <a:spcAft>
                <a:spcPct val="0"/>
              </a:spcAft>
              <a:buFont typeface="Arial" panose="020B0604020202020204" pitchFamily="34" charset="0"/>
              <a:buChar char="•"/>
            </a:pPr>
            <a:r>
              <a:rPr lang="en-US" altLang="en-US" sz="2400" dirty="0"/>
              <a:t>Time management of Students</a:t>
            </a:r>
          </a:p>
          <a:p>
            <a:pPr marL="257175" indent="-257175" defTabSz="685800" eaLnBrk="0" fontAlgn="base" hangingPunct="0">
              <a:lnSpc>
                <a:spcPct val="200000"/>
              </a:lnSpc>
              <a:spcBef>
                <a:spcPct val="0"/>
              </a:spcBef>
              <a:spcAft>
                <a:spcPct val="0"/>
              </a:spcAft>
              <a:buFont typeface="Arial" panose="020B0604020202020204" pitchFamily="34" charset="0"/>
              <a:buChar char="•"/>
            </a:pPr>
            <a:r>
              <a:rPr lang="en-US" altLang="en-US" sz="2400" dirty="0"/>
              <a:t>Cooperative and Collaborative Group dynamics</a:t>
            </a:r>
          </a:p>
          <a:p>
            <a:pPr marL="257175" indent="-257175" defTabSz="685800" eaLnBrk="0" fontAlgn="base" hangingPunct="0">
              <a:lnSpc>
                <a:spcPct val="200000"/>
              </a:lnSpc>
              <a:spcBef>
                <a:spcPct val="0"/>
              </a:spcBef>
              <a:spcAft>
                <a:spcPct val="0"/>
              </a:spcAft>
              <a:buFont typeface="Arial" panose="020B0604020202020204" pitchFamily="34" charset="0"/>
              <a:buChar char="•"/>
            </a:pPr>
            <a:r>
              <a:rPr lang="en-US" altLang="en-US" sz="2400" dirty="0"/>
              <a:t>Assessment of problem or project</a:t>
            </a:r>
            <a:endParaRPr lang="en-US" altLang="en-US" sz="4500" dirty="0"/>
          </a:p>
        </p:txBody>
      </p:sp>
    </p:spTree>
    <p:extLst>
      <p:ext uri="{BB962C8B-B14F-4D97-AF65-F5344CB8AC3E}">
        <p14:creationId xmlns:p14="http://schemas.microsoft.com/office/powerpoint/2010/main" val="1247138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7" y="382385"/>
            <a:ext cx="8001003" cy="1113295"/>
          </a:xfrm>
        </p:spPr>
        <p:txBody>
          <a:bodyPr anchor="b">
            <a:normAutofit/>
          </a:bodyPr>
          <a:lstStyle/>
          <a:p>
            <a:pPr algn="ctr"/>
            <a:r>
              <a:rPr lang="en-US"/>
              <a:t>To Sum. . . </a:t>
            </a:r>
          </a:p>
        </p:txBody>
      </p:sp>
      <p:sp>
        <p:nvSpPr>
          <p:cNvPr id="4" name="Content Placeholder 3"/>
          <p:cNvSpPr>
            <a:spLocks noGrp="1"/>
          </p:cNvSpPr>
          <p:nvPr>
            <p:ph idx="1"/>
          </p:nvPr>
        </p:nvSpPr>
        <p:spPr>
          <a:xfrm>
            <a:off x="571497" y="1785257"/>
            <a:ext cx="8001003" cy="3440539"/>
          </a:xfrm>
        </p:spPr>
        <p:txBody>
          <a:bodyPr>
            <a:normAutofit/>
          </a:bodyPr>
          <a:lstStyle/>
          <a:p>
            <a:r>
              <a:rPr lang="en-US" sz="2100" dirty="0">
                <a:solidFill>
                  <a:schemeClr val="tx1"/>
                </a:solidFill>
              </a:rPr>
              <a:t>Design an authentic problem that reflects the complexity of discipline</a:t>
            </a:r>
          </a:p>
          <a:p>
            <a:r>
              <a:rPr lang="en-US" sz="2100" dirty="0">
                <a:solidFill>
                  <a:schemeClr val="tx1"/>
                </a:solidFill>
              </a:rPr>
              <a:t>Give learners ownership of the process </a:t>
            </a:r>
            <a:br>
              <a:rPr lang="en-US" sz="2100" dirty="0">
                <a:solidFill>
                  <a:schemeClr val="tx1"/>
                </a:solidFill>
              </a:rPr>
            </a:br>
            <a:r>
              <a:rPr lang="en-US" sz="2100" dirty="0">
                <a:solidFill>
                  <a:schemeClr val="tx1"/>
                </a:solidFill>
              </a:rPr>
              <a:t>Support and challenge learners' thinking. </a:t>
            </a:r>
          </a:p>
          <a:p>
            <a:r>
              <a:rPr lang="en-US" sz="2100" dirty="0">
                <a:solidFill>
                  <a:schemeClr val="tx1"/>
                </a:solidFill>
              </a:rPr>
              <a:t>Encourage alternative views and contexts. </a:t>
            </a:r>
          </a:p>
          <a:p>
            <a:r>
              <a:rPr lang="en-US" sz="2100" dirty="0">
                <a:solidFill>
                  <a:schemeClr val="tx1"/>
                </a:solidFill>
              </a:rPr>
              <a:t>Provide opportunity for reflection on both the content learned and the learning process. </a:t>
            </a:r>
          </a:p>
        </p:txBody>
      </p:sp>
      <p:sp>
        <p:nvSpPr>
          <p:cNvPr id="16" name="Freeform: Shape 10">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ustDataLst>
      <p:tags r:id="rId1"/>
    </p:custDataLst>
    <p:extLst>
      <p:ext uri="{BB962C8B-B14F-4D97-AF65-F5344CB8AC3E}">
        <p14:creationId xmlns:p14="http://schemas.microsoft.com/office/powerpoint/2010/main" val="938034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Looking Ahead to the Capstone</a:t>
            </a:r>
          </a:p>
        </p:txBody>
      </p:sp>
      <p:sp>
        <p:nvSpPr>
          <p:cNvPr id="3" name="Content Placeholder 2"/>
          <p:cNvSpPr>
            <a:spLocks noGrp="1"/>
          </p:cNvSpPr>
          <p:nvPr>
            <p:ph idx="1"/>
          </p:nvPr>
        </p:nvSpPr>
        <p:spPr/>
        <p:txBody>
          <a:bodyPr>
            <a:normAutofit/>
          </a:bodyPr>
          <a:lstStyle/>
          <a:p>
            <a:pPr marL="0" indent="0">
              <a:buNone/>
            </a:pPr>
            <a:r>
              <a:rPr lang="en-US" dirty="0"/>
              <a:t>If you plan on completing the Active Learning Certificate, you will want to save:</a:t>
            </a:r>
          </a:p>
          <a:p>
            <a:r>
              <a:rPr lang="en-US" dirty="0"/>
              <a:t>Project-based Learning Activity lesson plan</a:t>
            </a:r>
          </a:p>
          <a:p>
            <a:r>
              <a:rPr lang="en-US" dirty="0"/>
              <a:t>Student work after implementation of activity in one of your courses</a:t>
            </a:r>
          </a:p>
          <a:p>
            <a:r>
              <a:rPr lang="en-US" dirty="0"/>
              <a:t>Student feedback after implementation of activity</a:t>
            </a:r>
          </a:p>
          <a:p>
            <a:r>
              <a:rPr lang="en-US" dirty="0"/>
              <a:t>Self reflection after implementation of activity</a:t>
            </a:r>
          </a:p>
        </p:txBody>
      </p:sp>
    </p:spTree>
    <p:custDataLst>
      <p:tags r:id="rId1"/>
    </p:custDataLst>
    <p:extLst>
      <p:ext uri="{BB962C8B-B14F-4D97-AF65-F5344CB8AC3E}">
        <p14:creationId xmlns:p14="http://schemas.microsoft.com/office/powerpoint/2010/main" val="1496583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Resources</a:t>
            </a:r>
          </a:p>
        </p:txBody>
      </p:sp>
      <p:sp>
        <p:nvSpPr>
          <p:cNvPr id="3" name="Content Placeholder 2"/>
          <p:cNvSpPr>
            <a:spLocks noGrp="1"/>
          </p:cNvSpPr>
          <p:nvPr>
            <p:ph idx="1"/>
          </p:nvPr>
        </p:nvSpPr>
        <p:spPr>
          <a:xfrm>
            <a:off x="938758" y="1874517"/>
            <a:ext cx="7633742" cy="3593591"/>
          </a:xfrm>
        </p:spPr>
        <p:txBody>
          <a:bodyPr>
            <a:normAutofit/>
          </a:bodyPr>
          <a:lstStyle/>
          <a:p>
            <a:r>
              <a:rPr lang="en-US" dirty="0">
                <a:solidFill>
                  <a:schemeClr val="tx1"/>
                </a:solidFill>
              </a:rPr>
              <a:t>Cornell University Center for Teaching Excellence: </a:t>
            </a:r>
            <a:r>
              <a:rPr lang="en-US" dirty="0">
                <a:solidFill>
                  <a:schemeClr val="tx1"/>
                </a:solidFill>
                <a:hlinkClick r:id="rId3"/>
              </a:rPr>
              <a:t>https://www.cte.cornell.edu/teaching-ideas/engaging-students/problem-based-learning.html</a:t>
            </a:r>
            <a:r>
              <a:rPr lang="en-US" dirty="0">
                <a:solidFill>
                  <a:schemeClr val="tx1"/>
                </a:solidFill>
              </a:rPr>
              <a:t> </a:t>
            </a:r>
          </a:p>
          <a:p>
            <a:r>
              <a:rPr lang="en-US" dirty="0">
                <a:solidFill>
                  <a:schemeClr val="tx1"/>
                </a:solidFill>
              </a:rPr>
              <a:t>Problem-Based Learning at University of Delaware: </a:t>
            </a:r>
            <a:r>
              <a:rPr lang="en-US" dirty="0">
                <a:solidFill>
                  <a:schemeClr val="tx1"/>
                </a:solidFill>
                <a:hlinkClick r:id="rId4"/>
              </a:rPr>
              <a:t>http://www1.udel.edu/inst/index.html</a:t>
            </a:r>
            <a:endParaRPr lang="en-US" dirty="0">
              <a:solidFill>
                <a:schemeClr val="tx1"/>
              </a:solidFill>
            </a:endParaRPr>
          </a:p>
          <a:p>
            <a:r>
              <a:rPr lang="en-US" dirty="0">
                <a:solidFill>
                  <a:schemeClr val="tx1"/>
                </a:solidFill>
              </a:rPr>
              <a:t>University of Queensland Institute for Teaching and Learning Innovation: </a:t>
            </a:r>
            <a:r>
              <a:rPr lang="en-US" dirty="0">
                <a:solidFill>
                  <a:schemeClr val="tx1"/>
                </a:solidFill>
                <a:hlinkClick r:id="rId5"/>
              </a:rPr>
              <a:t>http://www.uq.edu.au/teach/flipped-classroom/problem-bl.html</a:t>
            </a:r>
            <a:r>
              <a:rPr lang="en-US" dirty="0">
                <a:solidFill>
                  <a:schemeClr val="tx1"/>
                </a:solidFill>
              </a:rPr>
              <a:t>  </a:t>
            </a:r>
          </a:p>
          <a:p>
            <a:pPr marL="0" indent="0">
              <a:buNone/>
            </a:pPr>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212540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874312"/>
            <a:ext cx="7696200" cy="609600"/>
          </a:xfrm>
        </p:spPr>
        <p:txBody>
          <a:bodyPr>
            <a:normAutofit/>
          </a:bodyPr>
          <a:lstStyle/>
          <a:p>
            <a:r>
              <a:rPr lang="en-US" sz="3600" dirty="0">
                <a:solidFill>
                  <a:schemeClr val="tx1"/>
                </a:solidFill>
              </a:rPr>
              <a:t>Class Outcomes</a:t>
            </a:r>
          </a:p>
        </p:txBody>
      </p:sp>
      <p:sp>
        <p:nvSpPr>
          <p:cNvPr id="3" name="Content Placeholder 2"/>
          <p:cNvSpPr>
            <a:spLocks noGrp="1"/>
          </p:cNvSpPr>
          <p:nvPr>
            <p:ph idx="1"/>
          </p:nvPr>
        </p:nvSpPr>
        <p:spPr>
          <a:xfrm>
            <a:off x="1104900" y="4788711"/>
            <a:ext cx="7696200" cy="1676401"/>
          </a:xfrm>
        </p:spPr>
        <p:txBody>
          <a:bodyPr>
            <a:normAutofit/>
          </a:bodyPr>
          <a:lstStyle/>
          <a:p>
            <a:r>
              <a:rPr lang="en-US" dirty="0">
                <a:solidFill>
                  <a:schemeClr val="tx1"/>
                </a:solidFill>
              </a:rPr>
              <a:t>Participants will be able to:</a:t>
            </a:r>
          </a:p>
          <a:p>
            <a:pPr lvl="1"/>
            <a:r>
              <a:rPr lang="en-US" sz="2000" dirty="0">
                <a:solidFill>
                  <a:schemeClr val="tx1"/>
                </a:solidFill>
              </a:rPr>
              <a:t>Define problem based learning</a:t>
            </a:r>
          </a:p>
          <a:p>
            <a:pPr lvl="1"/>
            <a:r>
              <a:rPr lang="en-US" sz="2000" dirty="0">
                <a:solidFill>
                  <a:schemeClr val="tx1"/>
                </a:solidFill>
              </a:rPr>
              <a:t>Apply problem based learning to their teaching practice</a:t>
            </a:r>
          </a:p>
        </p:txBody>
      </p:sp>
      <p:sp>
        <p:nvSpPr>
          <p:cNvPr id="6" name="Title 1">
            <a:extLst>
              <a:ext uri="{FF2B5EF4-FFF2-40B4-BE49-F238E27FC236}">
                <a16:creationId xmlns:a16="http://schemas.microsoft.com/office/drawing/2014/main" id="{7F151F80-5A47-4356-B089-AAB4ABD54FF6}"/>
              </a:ext>
            </a:extLst>
          </p:cNvPr>
          <p:cNvSpPr txBox="1">
            <a:spLocks/>
          </p:cNvSpPr>
          <p:nvPr/>
        </p:nvSpPr>
        <p:spPr>
          <a:xfrm>
            <a:off x="1257300" y="447319"/>
            <a:ext cx="8153400" cy="857250"/>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r>
              <a:rPr lang="en-US" sz="3600" dirty="0"/>
              <a:t>Agenda</a:t>
            </a:r>
          </a:p>
        </p:txBody>
      </p:sp>
      <p:sp>
        <p:nvSpPr>
          <p:cNvPr id="7" name="Content Placeholder 2">
            <a:extLst>
              <a:ext uri="{FF2B5EF4-FFF2-40B4-BE49-F238E27FC236}">
                <a16:creationId xmlns:a16="http://schemas.microsoft.com/office/drawing/2014/main" id="{C317CE1B-E7F1-4A23-A218-E954A5799E80}"/>
              </a:ext>
            </a:extLst>
          </p:cNvPr>
          <p:cNvSpPr txBox="1">
            <a:spLocks/>
          </p:cNvSpPr>
          <p:nvPr/>
        </p:nvSpPr>
        <p:spPr>
          <a:xfrm>
            <a:off x="1257300" y="1170215"/>
            <a:ext cx="7543800" cy="2895600"/>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a:solidFill>
                  <a:schemeClr val="tx1"/>
                </a:solidFill>
              </a:rPr>
              <a:t>Introductions</a:t>
            </a:r>
          </a:p>
          <a:p>
            <a:r>
              <a:rPr lang="en-US" dirty="0">
                <a:solidFill>
                  <a:schemeClr val="tx1"/>
                </a:solidFill>
              </a:rPr>
              <a:t>Overview</a:t>
            </a:r>
          </a:p>
          <a:p>
            <a:r>
              <a:rPr lang="en-US" dirty="0">
                <a:solidFill>
                  <a:schemeClr val="tx1"/>
                </a:solidFill>
              </a:rPr>
              <a:t>A Problem to Solve</a:t>
            </a:r>
          </a:p>
          <a:p>
            <a:r>
              <a:rPr lang="en-US" dirty="0">
                <a:solidFill>
                  <a:schemeClr val="tx1"/>
                </a:solidFill>
              </a:rPr>
              <a:t>Definition of Problem Based Learning</a:t>
            </a:r>
          </a:p>
          <a:p>
            <a:r>
              <a:rPr lang="en-US" dirty="0">
                <a:solidFill>
                  <a:schemeClr val="tx1"/>
                </a:solidFill>
              </a:rPr>
              <a:t>It’s Your Turn</a:t>
            </a:r>
          </a:p>
          <a:p>
            <a:endParaRPr lang="en-US" dirty="0">
              <a:solidFill>
                <a:schemeClr val="tx1"/>
              </a:solidFill>
            </a:endParaRPr>
          </a:p>
        </p:txBody>
      </p:sp>
    </p:spTree>
    <p:custDataLst>
      <p:tags r:id="rId1"/>
    </p:custDataLst>
    <p:extLst>
      <p:ext uri="{BB962C8B-B14F-4D97-AF65-F5344CB8AC3E}">
        <p14:creationId xmlns:p14="http://schemas.microsoft.com/office/powerpoint/2010/main" val="1919726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700" dirty="0"/>
              <a:t>Examples of Possible Products - Assessment </a:t>
            </a:r>
            <a:br>
              <a:rPr lang="en-US" sz="2700" dirty="0"/>
            </a:br>
            <a:r>
              <a:rPr lang="en-US" sz="2700" dirty="0"/>
              <a:t>Group / Individual – Formative (CATs)/Summative</a:t>
            </a:r>
          </a:p>
        </p:txBody>
      </p:sp>
      <p:pic>
        <p:nvPicPr>
          <p:cNvPr id="5" name="Picture 4"/>
          <p:cNvPicPr>
            <a:picLocks noChangeAspect="1"/>
          </p:cNvPicPr>
          <p:nvPr/>
        </p:nvPicPr>
        <p:blipFill rotWithShape="1">
          <a:blip r:embed="rId3">
            <a:grayscl/>
            <a:extLst>
              <a:ext uri="{28A0092B-C50C-407E-A947-70E740481C1C}">
                <a14:useLocalDpi xmlns:a14="http://schemas.microsoft.com/office/drawing/2010/main" val="0"/>
              </a:ext>
            </a:extLst>
          </a:blip>
          <a:srcRect l="3747" t="22705" r="2600" b="6057"/>
          <a:stretch/>
        </p:blipFill>
        <p:spPr>
          <a:xfrm>
            <a:off x="1371600" y="2286000"/>
            <a:ext cx="7071673"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99787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prstClr val="black"/>
              <a:schemeClr val="tx2">
                <a:tint val="45000"/>
                <a:satMod val="400000"/>
              </a:schemeClr>
            </a:duotone>
          </a:blip>
          <a:srcRect l="289" t="7929" r="-1"/>
          <a:stretch/>
        </p:blipFill>
        <p:spPr>
          <a:xfrm>
            <a:off x="1253151" y="1676400"/>
            <a:ext cx="6637697" cy="4594103"/>
          </a:xfrm>
          <a:prstGeom prst="rect">
            <a:avLst/>
          </a:prstGeom>
          <a:ln>
            <a:noFill/>
          </a:ln>
          <a:effectLst>
            <a:outerShdw blurRad="635000" dist="901700" dir="2940000" sx="93000" sy="93000" algn="tl" rotWithShape="0">
              <a:prstClr val="black">
                <a:alpha val="81000"/>
              </a:prstClr>
            </a:outerShdw>
          </a:effectLst>
        </p:spPr>
      </p:pic>
      <p:sp>
        <p:nvSpPr>
          <p:cNvPr id="7" name="Title 6">
            <a:extLst>
              <a:ext uri="{FF2B5EF4-FFF2-40B4-BE49-F238E27FC236}">
                <a16:creationId xmlns:a16="http://schemas.microsoft.com/office/drawing/2014/main" id="{97BC59AB-A5D2-4850-BA36-2B01CBA67A7F}"/>
              </a:ext>
            </a:extLst>
          </p:cNvPr>
          <p:cNvSpPr>
            <a:spLocks noGrp="1"/>
          </p:cNvSpPr>
          <p:nvPr>
            <p:ph type="title"/>
          </p:nvPr>
        </p:nvSpPr>
        <p:spPr>
          <a:xfrm>
            <a:off x="938758" y="382385"/>
            <a:ext cx="7633742" cy="989215"/>
          </a:xfrm>
        </p:spPr>
        <p:txBody>
          <a:bodyPr/>
          <a:lstStyle/>
          <a:p>
            <a:r>
              <a:rPr lang="en-US" dirty="0"/>
              <a:t>Project vs Problem</a:t>
            </a:r>
          </a:p>
        </p:txBody>
      </p:sp>
    </p:spTree>
    <p:extLst>
      <p:ext uri="{BB962C8B-B14F-4D97-AF65-F5344CB8AC3E}">
        <p14:creationId xmlns:p14="http://schemas.microsoft.com/office/powerpoint/2010/main" val="2474202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441881"/>
            <a:ext cx="7633742" cy="1492132"/>
          </a:xfrm>
        </p:spPr>
        <p:txBody>
          <a:bodyPr>
            <a:normAutofit/>
          </a:bodyPr>
          <a:lstStyle/>
          <a:p>
            <a:pPr lvl="0" eaLnBrk="0" fontAlgn="base" hangingPunct="0">
              <a:spcAft>
                <a:spcPct val="0"/>
              </a:spcAft>
            </a:pPr>
            <a:r>
              <a:rPr lang="en-US" altLang="en-US" sz="2700" dirty="0"/>
              <a:t>Solutions to some to the challenges…</a:t>
            </a:r>
          </a:p>
        </p:txBody>
      </p:sp>
      <p:sp>
        <p:nvSpPr>
          <p:cNvPr id="4" name="Rectangle 1"/>
          <p:cNvSpPr>
            <a:spLocks noChangeArrowheads="1"/>
          </p:cNvSpPr>
          <p:nvPr/>
        </p:nvSpPr>
        <p:spPr bwMode="auto">
          <a:xfrm>
            <a:off x="802462" y="1522472"/>
            <a:ext cx="7960538" cy="510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181" tIns="0" rIns="0" bIns="0" numCol="1" anchor="ctr" anchorCtr="0" compatLnSpc="1">
            <a:prstTxWarp prst="textNoShape">
              <a:avLst/>
            </a:prstTxWarp>
            <a:spAutoFit/>
          </a:bodyPr>
          <a:lstStyle/>
          <a:p>
            <a:pPr marL="257175" indent="-257175" defTabSz="685800" eaLnBrk="0" fontAlgn="base" hangingPunct="0">
              <a:spcBef>
                <a:spcPct val="0"/>
              </a:spcBef>
              <a:spcAft>
                <a:spcPct val="0"/>
              </a:spcAft>
              <a:buFont typeface="Arial" panose="020B0604020202020204" pitchFamily="34" charset="0"/>
              <a:buChar char="•"/>
            </a:pPr>
            <a:r>
              <a:rPr lang="en-US" altLang="en-US" sz="1500" dirty="0">
                <a:latin typeface="Raleway"/>
              </a:rPr>
              <a:t>Articulate the learning outcomes of the project. </a:t>
            </a:r>
            <a:r>
              <a:rPr lang="en-US" altLang="en-US" sz="1500" u="sng" dirty="0">
                <a:latin typeface="Raleway"/>
              </a:rPr>
              <a:t>What do you want students to know or be able to do </a:t>
            </a:r>
            <a:r>
              <a:rPr lang="en-US" altLang="en-US" sz="1500" dirty="0">
                <a:latin typeface="Raleway"/>
              </a:rPr>
              <a:t>as a result of participating in the assignment?</a:t>
            </a:r>
          </a:p>
          <a:p>
            <a:pPr marL="257175" indent="-257175" defTabSz="685800" eaLnBrk="0" fontAlgn="base" hangingPunct="0">
              <a:spcBef>
                <a:spcPct val="0"/>
              </a:spcBef>
              <a:spcAft>
                <a:spcPct val="0"/>
              </a:spcAft>
              <a:buFont typeface="Arial" panose="020B0604020202020204" pitchFamily="34" charset="0"/>
              <a:buChar char="•"/>
            </a:pPr>
            <a:endParaRPr lang="en-US" altLang="en-US" sz="1500" dirty="0">
              <a:latin typeface="Raleway"/>
            </a:endParaRPr>
          </a:p>
          <a:p>
            <a:pPr marL="257175" indent="-257175" defTabSz="685800" eaLnBrk="0" fontAlgn="base" hangingPunct="0">
              <a:spcBef>
                <a:spcPct val="0"/>
              </a:spcBef>
              <a:spcAft>
                <a:spcPct val="0"/>
              </a:spcAft>
              <a:buFont typeface="Arial" panose="020B0604020202020204" pitchFamily="34" charset="0"/>
              <a:buChar char="•"/>
            </a:pPr>
            <a:r>
              <a:rPr lang="en-US" altLang="en-US" sz="1500" dirty="0">
                <a:latin typeface="Raleway"/>
              </a:rPr>
              <a:t>Create the problem. Ideally, this will be </a:t>
            </a:r>
            <a:r>
              <a:rPr lang="en-US" altLang="en-US" sz="1500" u="sng" dirty="0">
                <a:latin typeface="Raleway"/>
              </a:rPr>
              <a:t>a real-world situation </a:t>
            </a:r>
            <a:r>
              <a:rPr lang="en-US" altLang="en-US" sz="1500" dirty="0">
                <a:latin typeface="Raleway"/>
              </a:rPr>
              <a:t>that resembles something students may encounter in their future careers or lives. </a:t>
            </a:r>
            <a:r>
              <a:rPr lang="en-US" altLang="en-US" sz="1500" u="sng" dirty="0">
                <a:latin typeface="Raleway"/>
              </a:rPr>
              <a:t>Cases are often the basis of PBL activities</a:t>
            </a:r>
            <a:r>
              <a:rPr lang="en-US" altLang="en-US" sz="1500" dirty="0">
                <a:latin typeface="Raleway"/>
              </a:rPr>
              <a:t>.</a:t>
            </a:r>
          </a:p>
          <a:p>
            <a:pPr marL="257175" indent="-257175" defTabSz="685800" eaLnBrk="0" fontAlgn="base" hangingPunct="0">
              <a:spcBef>
                <a:spcPct val="0"/>
              </a:spcBef>
              <a:spcAft>
                <a:spcPct val="0"/>
              </a:spcAft>
              <a:buFont typeface="Arial" panose="020B0604020202020204" pitchFamily="34" charset="0"/>
              <a:buChar char="•"/>
            </a:pPr>
            <a:endParaRPr lang="en-US" altLang="en-US" sz="1500" dirty="0">
              <a:latin typeface="Raleway"/>
            </a:endParaRPr>
          </a:p>
          <a:p>
            <a:pPr marL="257175" indent="-257175" defTabSz="685800" eaLnBrk="0" fontAlgn="base" hangingPunct="0">
              <a:spcBef>
                <a:spcPct val="0"/>
              </a:spcBef>
              <a:spcAft>
                <a:spcPct val="0"/>
              </a:spcAft>
              <a:buFont typeface="Arial" panose="020B0604020202020204" pitchFamily="34" charset="0"/>
              <a:buChar char="•"/>
            </a:pPr>
            <a:r>
              <a:rPr lang="en-US" altLang="en-US" sz="1500" dirty="0">
                <a:latin typeface="Raleway"/>
              </a:rPr>
              <a:t>Establish </a:t>
            </a:r>
            <a:r>
              <a:rPr lang="en-US" altLang="en-US" sz="1500" u="sng" dirty="0">
                <a:latin typeface="Raleway"/>
              </a:rPr>
              <a:t>ground rules </a:t>
            </a:r>
            <a:r>
              <a:rPr lang="en-US" altLang="en-US" sz="1500" dirty="0">
                <a:latin typeface="Raleway"/>
              </a:rPr>
              <a:t>at the beginning to prepare students to </a:t>
            </a:r>
            <a:r>
              <a:rPr lang="en-US" altLang="en-US" sz="1500" u="sng" dirty="0">
                <a:latin typeface="Raleway"/>
              </a:rPr>
              <a:t>work effectively in groups</a:t>
            </a:r>
            <a:r>
              <a:rPr lang="en-US" altLang="en-US" sz="1500" dirty="0">
                <a:latin typeface="Raleway"/>
              </a:rPr>
              <a:t>.</a:t>
            </a:r>
          </a:p>
          <a:p>
            <a:pPr marL="257175" indent="-257175" defTabSz="685800" eaLnBrk="0" fontAlgn="base" hangingPunct="0">
              <a:spcBef>
                <a:spcPct val="0"/>
              </a:spcBef>
              <a:spcAft>
                <a:spcPct val="0"/>
              </a:spcAft>
              <a:buFont typeface="Arial" panose="020B0604020202020204" pitchFamily="34" charset="0"/>
              <a:buChar char="•"/>
            </a:pPr>
            <a:endParaRPr lang="en-US" altLang="en-US" sz="1500" dirty="0">
              <a:latin typeface="Raleway"/>
            </a:endParaRPr>
          </a:p>
          <a:p>
            <a:pPr marL="257175" indent="-257175" defTabSz="685800" eaLnBrk="0" fontAlgn="base" hangingPunct="0">
              <a:spcBef>
                <a:spcPct val="0"/>
              </a:spcBef>
              <a:spcAft>
                <a:spcPct val="0"/>
              </a:spcAft>
              <a:buFont typeface="Arial" panose="020B0604020202020204" pitchFamily="34" charset="0"/>
              <a:buChar char="•"/>
            </a:pPr>
            <a:r>
              <a:rPr lang="en-US" altLang="en-US" sz="1500" dirty="0">
                <a:latin typeface="Raleway"/>
              </a:rPr>
              <a:t>Introduce students to </a:t>
            </a:r>
            <a:r>
              <a:rPr lang="en-US" altLang="en-US" sz="1500" u="sng" dirty="0">
                <a:latin typeface="Raleway"/>
              </a:rPr>
              <a:t>group processes </a:t>
            </a:r>
            <a:r>
              <a:rPr lang="en-US" altLang="en-US" sz="1500" dirty="0">
                <a:latin typeface="Raleway"/>
              </a:rPr>
              <a:t>and do some warm up exercises to allow them to practice assessing both their own work and that of their peers.</a:t>
            </a:r>
          </a:p>
          <a:p>
            <a:pPr marL="257175" indent="-257175" defTabSz="685800" eaLnBrk="0" fontAlgn="base" hangingPunct="0">
              <a:spcBef>
                <a:spcPct val="0"/>
              </a:spcBef>
              <a:spcAft>
                <a:spcPct val="0"/>
              </a:spcAft>
              <a:buFont typeface="Arial" panose="020B0604020202020204" pitchFamily="34" charset="0"/>
              <a:buChar char="•"/>
            </a:pPr>
            <a:endParaRPr lang="en-US" altLang="en-US" sz="1500" dirty="0">
              <a:latin typeface="Raleway"/>
            </a:endParaRPr>
          </a:p>
          <a:p>
            <a:pPr marL="257175" indent="-257175" defTabSz="685800" eaLnBrk="0" fontAlgn="base" hangingPunct="0">
              <a:spcBef>
                <a:spcPct val="0"/>
              </a:spcBef>
              <a:spcAft>
                <a:spcPct val="0"/>
              </a:spcAft>
              <a:buFont typeface="Arial" panose="020B0604020202020204" pitchFamily="34" charset="0"/>
              <a:buChar char="•"/>
            </a:pPr>
            <a:r>
              <a:rPr lang="en-US" altLang="en-US" sz="1500" dirty="0">
                <a:latin typeface="Raleway"/>
              </a:rPr>
              <a:t>Consider having students take on </a:t>
            </a:r>
            <a:r>
              <a:rPr lang="en-US" altLang="en-US" sz="1500" u="sng" dirty="0">
                <a:latin typeface="Raleway"/>
              </a:rPr>
              <a:t>different roles or divide up the work </a:t>
            </a:r>
            <a:r>
              <a:rPr lang="en-US" altLang="en-US" sz="1500" dirty="0">
                <a:latin typeface="Raleway"/>
              </a:rPr>
              <a:t>up amongst themselves. Alternatively, the project might require students to assume various perspectives, such as those of government officials, local business owners, etc.</a:t>
            </a:r>
          </a:p>
          <a:p>
            <a:pPr marL="257175" indent="-257175" defTabSz="685800" eaLnBrk="0" fontAlgn="base" hangingPunct="0">
              <a:spcBef>
                <a:spcPct val="0"/>
              </a:spcBef>
              <a:spcAft>
                <a:spcPct val="0"/>
              </a:spcAft>
              <a:buFont typeface="Arial" panose="020B0604020202020204" pitchFamily="34" charset="0"/>
              <a:buChar char="•"/>
            </a:pPr>
            <a:endParaRPr lang="en-US" altLang="en-US" sz="1500" dirty="0">
              <a:latin typeface="Raleway"/>
            </a:endParaRPr>
          </a:p>
          <a:p>
            <a:pPr marL="257175" indent="-257175" defTabSz="685800" eaLnBrk="0" fontAlgn="base" hangingPunct="0">
              <a:spcBef>
                <a:spcPct val="0"/>
              </a:spcBef>
              <a:spcAft>
                <a:spcPct val="0"/>
              </a:spcAft>
              <a:buFont typeface="Arial" panose="020B0604020202020204" pitchFamily="34" charset="0"/>
              <a:buChar char="•"/>
            </a:pPr>
            <a:r>
              <a:rPr lang="en-US" altLang="en-US" sz="1500" dirty="0">
                <a:latin typeface="Raleway"/>
              </a:rPr>
              <a:t>Establish how you will </a:t>
            </a:r>
            <a:r>
              <a:rPr lang="en-US" altLang="en-US" sz="1500" u="sng" dirty="0">
                <a:latin typeface="Raleway"/>
              </a:rPr>
              <a:t>evaluate and assess the assignment</a:t>
            </a:r>
            <a:r>
              <a:rPr lang="en-US" altLang="en-US" sz="1500" dirty="0">
                <a:latin typeface="Raleway"/>
              </a:rPr>
              <a:t>. Consider making the assessments students make of their own work and that of their peers part of the assignment grade.</a:t>
            </a:r>
          </a:p>
          <a:p>
            <a:pPr marL="428625" indent="-428625" defTabSz="685800" eaLnBrk="0" fontAlgn="base" hangingPunct="0">
              <a:spcBef>
                <a:spcPct val="0"/>
              </a:spcBef>
              <a:spcAft>
                <a:spcPct val="0"/>
              </a:spcAft>
              <a:buFont typeface="Arial" panose="020B0604020202020204" pitchFamily="34" charset="0"/>
              <a:buChar char="•"/>
            </a:pPr>
            <a:endParaRPr lang="en-US" altLang="en-US" sz="3300" dirty="0">
              <a:latin typeface="Arial" panose="020B0604020202020204" pitchFamily="34" charset="0"/>
            </a:endParaRPr>
          </a:p>
        </p:txBody>
      </p:sp>
    </p:spTree>
    <p:extLst>
      <p:ext uri="{BB962C8B-B14F-4D97-AF65-F5344CB8AC3E}">
        <p14:creationId xmlns:p14="http://schemas.microsoft.com/office/powerpoint/2010/main" val="1988447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Problem to Solve</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990600" y="2293584"/>
            <a:ext cx="4038600" cy="2712380"/>
          </a:xfrm>
        </p:spPr>
      </p:pic>
      <p:sp>
        <p:nvSpPr>
          <p:cNvPr id="4" name="Content Placeholder 3"/>
          <p:cNvSpPr>
            <a:spLocks noGrp="1"/>
          </p:cNvSpPr>
          <p:nvPr>
            <p:ph sz="half" idx="2"/>
          </p:nvPr>
        </p:nvSpPr>
        <p:spPr>
          <a:xfrm>
            <a:off x="5105400" y="1328770"/>
            <a:ext cx="3886200" cy="4005230"/>
          </a:xfrm>
          <a:solidFill>
            <a:srgbClr val="2850A3"/>
          </a:solidFill>
        </p:spPr>
        <p:txBody>
          <a:bodyPr>
            <a:normAutofit lnSpcReduction="10000"/>
          </a:bodyPr>
          <a:lstStyle/>
          <a:p>
            <a:pPr marL="0" indent="0" algn="ctr">
              <a:buNone/>
            </a:pPr>
            <a:r>
              <a:rPr lang="en-US" b="1" dirty="0">
                <a:solidFill>
                  <a:schemeClr val="bg1"/>
                </a:solidFill>
                <a:latin typeface="+mn-lt"/>
              </a:rPr>
              <a:t>What is going wrong? </a:t>
            </a:r>
          </a:p>
          <a:p>
            <a:r>
              <a:rPr lang="en-US" dirty="0">
                <a:solidFill>
                  <a:schemeClr val="bg1"/>
                </a:solidFill>
                <a:latin typeface="+mn-lt"/>
              </a:rPr>
              <a:t>Enforced initial response to a particular question posed by the instructor</a:t>
            </a:r>
          </a:p>
          <a:p>
            <a:r>
              <a:rPr lang="en-US" dirty="0">
                <a:solidFill>
                  <a:schemeClr val="bg1"/>
                </a:solidFill>
                <a:latin typeface="+mn-lt"/>
              </a:rPr>
              <a:t>Peer responses are often based on economy, not interest in the topic</a:t>
            </a:r>
          </a:p>
          <a:p>
            <a:r>
              <a:rPr lang="en-US" dirty="0">
                <a:solidFill>
                  <a:schemeClr val="bg1"/>
                </a:solidFill>
                <a:latin typeface="+mn-lt"/>
              </a:rPr>
              <a:t>Rules</a:t>
            </a:r>
          </a:p>
          <a:p>
            <a:r>
              <a:rPr lang="en-US" dirty="0">
                <a:solidFill>
                  <a:schemeClr val="bg1"/>
                </a:solidFill>
                <a:latin typeface="+mn-lt"/>
              </a:rPr>
              <a:t>More rules</a:t>
            </a:r>
          </a:p>
          <a:p>
            <a:r>
              <a:rPr lang="en-US" dirty="0">
                <a:solidFill>
                  <a:schemeClr val="bg1"/>
                </a:solidFill>
                <a:latin typeface="+mn-lt"/>
              </a:rPr>
              <a:t>Confused by rules? Here’s a rubric!</a:t>
            </a:r>
          </a:p>
        </p:txBody>
      </p:sp>
      <p:sp>
        <p:nvSpPr>
          <p:cNvPr id="6" name="TextBox 5"/>
          <p:cNvSpPr txBox="1"/>
          <p:nvPr/>
        </p:nvSpPr>
        <p:spPr>
          <a:xfrm>
            <a:off x="1181100" y="1247745"/>
            <a:ext cx="3848100" cy="1015663"/>
          </a:xfrm>
          <a:prstGeom prst="rect">
            <a:avLst/>
          </a:prstGeom>
          <a:noFill/>
        </p:spPr>
        <p:txBody>
          <a:bodyPr wrap="square" rtlCol="0">
            <a:spAutoFit/>
          </a:bodyPr>
          <a:lstStyle/>
          <a:p>
            <a:r>
              <a:rPr lang="en-US" sz="2000" dirty="0"/>
              <a:t>If discussion boards are supposed to recreate this environment online, </a:t>
            </a:r>
          </a:p>
        </p:txBody>
      </p:sp>
      <p:sp>
        <p:nvSpPr>
          <p:cNvPr id="7" name="TextBox 6"/>
          <p:cNvSpPr txBox="1"/>
          <p:nvPr/>
        </p:nvSpPr>
        <p:spPr>
          <a:xfrm>
            <a:off x="1371600" y="5036140"/>
            <a:ext cx="3276600" cy="400110"/>
          </a:xfrm>
          <a:prstGeom prst="rect">
            <a:avLst/>
          </a:prstGeom>
          <a:noFill/>
        </p:spPr>
        <p:txBody>
          <a:bodyPr wrap="square" rtlCol="0">
            <a:spAutoFit/>
          </a:bodyPr>
          <a:lstStyle/>
          <a:p>
            <a:r>
              <a:rPr lang="en-US" sz="2000" dirty="0"/>
              <a:t>then they are not working!</a:t>
            </a:r>
          </a:p>
        </p:txBody>
      </p:sp>
    </p:spTree>
    <p:extLst>
      <p:ext uri="{BB962C8B-B14F-4D97-AF65-F5344CB8AC3E}">
        <p14:creationId xmlns:p14="http://schemas.microsoft.com/office/powerpoint/2010/main" val="200183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7D729-A816-47B2-9991-0605595BC367}"/>
              </a:ext>
            </a:extLst>
          </p:cNvPr>
          <p:cNvSpPr>
            <a:spLocks noGrp="1"/>
          </p:cNvSpPr>
          <p:nvPr>
            <p:ph type="title"/>
          </p:nvPr>
        </p:nvSpPr>
        <p:spPr/>
        <p:txBody>
          <a:bodyPr>
            <a:noAutofit/>
          </a:bodyPr>
          <a:lstStyle/>
          <a:p>
            <a:r>
              <a:rPr lang="en-US" sz="4400" dirty="0"/>
              <a:t>Sage Advice About Education. . . </a:t>
            </a:r>
            <a:endParaRPr lang="en-US" sz="3600" dirty="0"/>
          </a:p>
        </p:txBody>
      </p:sp>
      <p:sp>
        <p:nvSpPr>
          <p:cNvPr id="3" name="Content Placeholder 2">
            <a:extLst>
              <a:ext uri="{FF2B5EF4-FFF2-40B4-BE49-F238E27FC236}">
                <a16:creationId xmlns:a16="http://schemas.microsoft.com/office/drawing/2014/main" id="{23074426-705E-4C32-B17A-C6B75976C660}"/>
              </a:ext>
            </a:extLst>
          </p:cNvPr>
          <p:cNvSpPr>
            <a:spLocks noGrp="1"/>
          </p:cNvSpPr>
          <p:nvPr>
            <p:ph sz="half" idx="1"/>
          </p:nvPr>
        </p:nvSpPr>
        <p:spPr>
          <a:xfrm>
            <a:off x="942975" y="1981201"/>
            <a:ext cx="3593592" cy="4494414"/>
          </a:xfrm>
        </p:spPr>
        <p:txBody>
          <a:bodyPr>
            <a:noAutofit/>
          </a:bodyPr>
          <a:lstStyle/>
          <a:p>
            <a:pPr marL="0" indent="0">
              <a:buNone/>
            </a:pPr>
            <a:r>
              <a:rPr lang="en-US" dirty="0">
                <a:solidFill>
                  <a:schemeClr val="tx1"/>
                </a:solidFill>
                <a:latin typeface="Segoe Print" panose="02000600000000000000" pitchFamily="2" charset="0"/>
              </a:rPr>
              <a:t>Tell me and I forget, teach me and I may remember, involve me and I learn – </a:t>
            </a:r>
            <a:r>
              <a:rPr lang="en-US" b="1" dirty="0">
                <a:solidFill>
                  <a:schemeClr val="tx1"/>
                </a:solidFill>
                <a:latin typeface="Segoe Print" panose="02000600000000000000" pitchFamily="2" charset="0"/>
              </a:rPr>
              <a:t>Benjamin Franklin</a:t>
            </a:r>
          </a:p>
          <a:p>
            <a:pPr marL="0" indent="0">
              <a:buNone/>
            </a:pPr>
            <a:endParaRPr lang="en-US" sz="1000" b="1" dirty="0">
              <a:solidFill>
                <a:schemeClr val="tx1"/>
              </a:solidFill>
              <a:latin typeface="Segoe Print" panose="02000600000000000000" pitchFamily="2" charset="0"/>
            </a:endParaRPr>
          </a:p>
          <a:p>
            <a:pPr marL="0" indent="0">
              <a:buNone/>
            </a:pPr>
            <a:r>
              <a:rPr lang="en-US" dirty="0">
                <a:solidFill>
                  <a:schemeClr val="tx1"/>
                </a:solidFill>
                <a:latin typeface="Segoe Print" panose="02000600000000000000" pitchFamily="2" charset="0"/>
              </a:rPr>
              <a:t>In learning you will teach, and in teaching you will learn – </a:t>
            </a:r>
            <a:r>
              <a:rPr lang="en-US" b="1" dirty="0">
                <a:solidFill>
                  <a:schemeClr val="tx1"/>
                </a:solidFill>
                <a:latin typeface="Segoe Print" panose="02000600000000000000" pitchFamily="2" charset="0"/>
              </a:rPr>
              <a:t>Phil Collins</a:t>
            </a:r>
          </a:p>
          <a:p>
            <a:pPr marL="0" indent="0">
              <a:buNone/>
            </a:pPr>
            <a:endParaRPr lang="en-US" sz="1000" b="1" dirty="0">
              <a:solidFill>
                <a:schemeClr val="tx1"/>
              </a:solidFill>
              <a:latin typeface="Segoe Print" panose="02000600000000000000" pitchFamily="2" charset="0"/>
            </a:endParaRPr>
          </a:p>
          <a:p>
            <a:pPr marL="0" indent="0">
              <a:buNone/>
            </a:pPr>
            <a:r>
              <a:rPr lang="en-US" dirty="0">
                <a:solidFill>
                  <a:schemeClr val="tx1"/>
                </a:solidFill>
                <a:latin typeface="Segoe Print" panose="02000600000000000000" pitchFamily="2" charset="0"/>
              </a:rPr>
              <a:t>You will never learn as much as when you are teaching – </a:t>
            </a:r>
            <a:r>
              <a:rPr lang="en-US" b="1" dirty="0">
                <a:solidFill>
                  <a:schemeClr val="tx1"/>
                </a:solidFill>
                <a:latin typeface="Segoe Print" panose="02000600000000000000" pitchFamily="2" charset="0"/>
              </a:rPr>
              <a:t>Author Unknown</a:t>
            </a:r>
          </a:p>
          <a:p>
            <a:pPr marL="0" indent="0">
              <a:buNone/>
            </a:pPr>
            <a:endParaRPr lang="en-US" dirty="0">
              <a:solidFill>
                <a:schemeClr val="tx1"/>
              </a:solidFill>
              <a:latin typeface="Segoe Print" panose="02000600000000000000" pitchFamily="2" charset="0"/>
            </a:endParaRPr>
          </a:p>
        </p:txBody>
      </p:sp>
      <p:sp>
        <p:nvSpPr>
          <p:cNvPr id="4" name="Content Placeholder 3">
            <a:extLst>
              <a:ext uri="{FF2B5EF4-FFF2-40B4-BE49-F238E27FC236}">
                <a16:creationId xmlns:a16="http://schemas.microsoft.com/office/drawing/2014/main" id="{45C63C7A-5842-41F7-A26E-C16CF63F534D}"/>
              </a:ext>
            </a:extLst>
          </p:cNvPr>
          <p:cNvSpPr>
            <a:spLocks noGrp="1"/>
          </p:cNvSpPr>
          <p:nvPr>
            <p:ph sz="half" idx="2"/>
          </p:nvPr>
        </p:nvSpPr>
        <p:spPr>
          <a:xfrm>
            <a:off x="4985846" y="1981201"/>
            <a:ext cx="3853354" cy="4494414"/>
          </a:xfrm>
        </p:spPr>
        <p:txBody>
          <a:bodyPr>
            <a:normAutofit/>
          </a:bodyPr>
          <a:lstStyle/>
          <a:p>
            <a:pPr marL="0" indent="0">
              <a:buNone/>
            </a:pPr>
            <a:r>
              <a:rPr lang="en-US" dirty="0">
                <a:solidFill>
                  <a:schemeClr val="tx1"/>
                </a:solidFill>
                <a:latin typeface="Segoe Print" panose="02000600000000000000" pitchFamily="2" charset="0"/>
              </a:rPr>
              <a:t>I am always ready to learn although I do not always like being taught – </a:t>
            </a:r>
          </a:p>
          <a:p>
            <a:pPr marL="0" indent="0">
              <a:buNone/>
            </a:pPr>
            <a:r>
              <a:rPr lang="en-US" b="1" dirty="0">
                <a:solidFill>
                  <a:schemeClr val="tx1"/>
                </a:solidFill>
                <a:latin typeface="Segoe Print" panose="02000600000000000000" pitchFamily="2" charset="0"/>
              </a:rPr>
              <a:t>Winston Churchill</a:t>
            </a:r>
          </a:p>
          <a:p>
            <a:pPr marL="0" indent="0">
              <a:buNone/>
            </a:pPr>
            <a:endParaRPr lang="en-US" sz="1000" b="1" dirty="0">
              <a:solidFill>
                <a:schemeClr val="tx1"/>
              </a:solidFill>
              <a:latin typeface="Segoe Print" panose="02000600000000000000" pitchFamily="2" charset="0"/>
            </a:endParaRPr>
          </a:p>
          <a:p>
            <a:pPr marL="0" indent="0">
              <a:buNone/>
            </a:pPr>
            <a:r>
              <a:rPr lang="en-US" dirty="0">
                <a:solidFill>
                  <a:schemeClr val="tx1"/>
                </a:solidFill>
                <a:latin typeface="Segoe Print" panose="02000600000000000000" pitchFamily="2" charset="0"/>
              </a:rPr>
              <a:t>Education is not the learning of facts, but the training of the mind to think – </a:t>
            </a:r>
          </a:p>
          <a:p>
            <a:pPr marL="0" indent="0">
              <a:buNone/>
            </a:pPr>
            <a:r>
              <a:rPr lang="en-US" b="1" dirty="0">
                <a:solidFill>
                  <a:schemeClr val="tx1"/>
                </a:solidFill>
                <a:latin typeface="Segoe Print" panose="02000600000000000000" pitchFamily="2" charset="0"/>
              </a:rPr>
              <a:t>Albert Einstein</a:t>
            </a:r>
          </a:p>
          <a:p>
            <a:pPr marL="0" indent="0">
              <a:buNone/>
            </a:pPr>
            <a:endParaRPr lang="en-US"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2833794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033" y="152400"/>
            <a:ext cx="7633742" cy="1492132"/>
          </a:xfrm>
        </p:spPr>
        <p:txBody>
          <a:bodyPr/>
          <a:lstStyle/>
          <a:p>
            <a:r>
              <a:rPr lang="en-US" sz="3600" dirty="0">
                <a:latin typeface="+mj-lt"/>
              </a:rPr>
              <a:t>Overview of Problem Based Learning (PBL)</a:t>
            </a:r>
          </a:p>
        </p:txBody>
      </p:sp>
      <p:sp>
        <p:nvSpPr>
          <p:cNvPr id="40" name="Content Placeholder 39"/>
          <p:cNvSpPr>
            <a:spLocks noGrp="1"/>
          </p:cNvSpPr>
          <p:nvPr>
            <p:ph sz="half" idx="1"/>
          </p:nvPr>
        </p:nvSpPr>
        <p:spPr>
          <a:xfrm>
            <a:off x="5283935" y="2878883"/>
            <a:ext cx="3276600" cy="3581401"/>
          </a:xfrm>
          <a:solidFill>
            <a:srgbClr val="2850A3"/>
          </a:solidFill>
        </p:spPr>
        <p:txBody>
          <a:bodyPr>
            <a:normAutofit/>
          </a:bodyPr>
          <a:lstStyle/>
          <a:p>
            <a:pPr marL="0" indent="0">
              <a:buNone/>
            </a:pPr>
            <a:r>
              <a:rPr lang="en-US" b="1" dirty="0">
                <a:solidFill>
                  <a:schemeClr val="bg1"/>
                </a:solidFill>
                <a:latin typeface="+mn-lt"/>
              </a:rPr>
              <a:t>Students are provided:</a:t>
            </a:r>
          </a:p>
          <a:p>
            <a:pPr marL="457200" indent="-457200">
              <a:buClr>
                <a:schemeClr val="bg1"/>
              </a:buClr>
              <a:buFont typeface="+mj-lt"/>
              <a:buAutoNum type="arabicPeriod"/>
            </a:pPr>
            <a:r>
              <a:rPr lang="en-US" b="1" dirty="0">
                <a:solidFill>
                  <a:schemeClr val="bg1"/>
                </a:solidFill>
                <a:latin typeface="+mn-lt"/>
              </a:rPr>
              <a:t>Problem statement</a:t>
            </a:r>
          </a:p>
          <a:p>
            <a:pPr marL="457200" indent="-457200">
              <a:buClr>
                <a:schemeClr val="bg1"/>
              </a:buClr>
              <a:buFont typeface="+mj-lt"/>
              <a:buAutoNum type="arabicPeriod"/>
            </a:pPr>
            <a:r>
              <a:rPr lang="en-US" b="1" dirty="0">
                <a:solidFill>
                  <a:schemeClr val="bg1"/>
                </a:solidFill>
                <a:latin typeface="+mn-lt"/>
              </a:rPr>
              <a:t>Questions to consider in their responses to the problem</a:t>
            </a:r>
          </a:p>
          <a:p>
            <a:pPr marL="457200" indent="-457200">
              <a:buClr>
                <a:schemeClr val="bg1"/>
              </a:buClr>
              <a:buFont typeface="+mj-lt"/>
              <a:buAutoNum type="arabicPeriod"/>
            </a:pPr>
            <a:r>
              <a:rPr lang="en-US" b="1" dirty="0">
                <a:solidFill>
                  <a:schemeClr val="bg1"/>
                </a:solidFill>
                <a:latin typeface="+mn-lt"/>
              </a:rPr>
              <a:t>Guide to the problem that clarifies the instructor’s expectations on work submitted</a:t>
            </a:r>
          </a:p>
          <a:p>
            <a:pPr marL="0" indent="0">
              <a:buNone/>
            </a:pPr>
            <a:endParaRPr lang="en-US" dirty="0"/>
          </a:p>
          <a:p>
            <a:pPr marL="0" indent="0">
              <a:buNone/>
            </a:pPr>
            <a:endParaRPr lang="en-US" dirty="0"/>
          </a:p>
        </p:txBody>
      </p:sp>
      <p:sp>
        <p:nvSpPr>
          <p:cNvPr id="4" name="TextBox 3"/>
          <p:cNvSpPr txBox="1"/>
          <p:nvPr/>
        </p:nvSpPr>
        <p:spPr>
          <a:xfrm>
            <a:off x="838200" y="1386751"/>
            <a:ext cx="8229600" cy="1323439"/>
          </a:xfrm>
          <a:prstGeom prst="rect">
            <a:avLst/>
          </a:prstGeom>
          <a:noFill/>
        </p:spPr>
        <p:txBody>
          <a:bodyPr wrap="square" rtlCol="0">
            <a:spAutoFit/>
          </a:bodyPr>
          <a:lstStyle/>
          <a:p>
            <a:r>
              <a:rPr lang="en-US" sz="2000" b="1" dirty="0"/>
              <a:t>What is PBL? </a:t>
            </a:r>
          </a:p>
          <a:p>
            <a:r>
              <a:rPr lang="en-US" sz="2000" dirty="0"/>
              <a:t>Problem-based learning is an instructional method in which students are presented with an open-ended problem to investigate and resolve. The problem drives the learning. </a:t>
            </a:r>
          </a:p>
        </p:txBody>
      </p:sp>
      <p:sp>
        <p:nvSpPr>
          <p:cNvPr id="37" name="TextBox 36"/>
          <p:cNvSpPr txBox="1"/>
          <p:nvPr/>
        </p:nvSpPr>
        <p:spPr>
          <a:xfrm>
            <a:off x="977593" y="2894123"/>
            <a:ext cx="3823007" cy="3477875"/>
          </a:xfrm>
          <a:prstGeom prst="rect">
            <a:avLst/>
          </a:prstGeom>
          <a:noFill/>
        </p:spPr>
        <p:txBody>
          <a:bodyPr wrap="square" rtlCol="0">
            <a:spAutoFit/>
          </a:bodyPr>
          <a:lstStyle/>
          <a:p>
            <a:r>
              <a:rPr lang="en-US" sz="2000" b="1" dirty="0"/>
              <a:t>Students generally must:</a:t>
            </a:r>
          </a:p>
          <a:p>
            <a:pPr marL="342900" indent="-342900">
              <a:buAutoNum type="arabicParenR"/>
            </a:pPr>
            <a:r>
              <a:rPr lang="en-US" sz="2000" dirty="0"/>
              <a:t>Define the problem</a:t>
            </a:r>
          </a:p>
          <a:p>
            <a:pPr marL="342900" indent="-342900">
              <a:buAutoNum type="arabicParenR"/>
            </a:pPr>
            <a:r>
              <a:rPr lang="en-US" sz="2000" dirty="0"/>
              <a:t>Explore what is already known</a:t>
            </a:r>
          </a:p>
          <a:p>
            <a:pPr marL="342900" indent="-342900">
              <a:buAutoNum type="arabicParenR"/>
            </a:pPr>
            <a:r>
              <a:rPr lang="en-US" sz="2000" dirty="0"/>
              <a:t>Determine what needs to be learned and how to access the information</a:t>
            </a:r>
          </a:p>
          <a:p>
            <a:pPr marL="342900" indent="-342900">
              <a:buAutoNum type="arabicParenR"/>
            </a:pPr>
            <a:r>
              <a:rPr lang="en-US" sz="2000" dirty="0"/>
              <a:t>Gather and share information</a:t>
            </a:r>
          </a:p>
          <a:p>
            <a:pPr marL="342900" indent="-342900">
              <a:buAutoNum type="arabicParenR"/>
            </a:pPr>
            <a:r>
              <a:rPr lang="en-US" sz="2000" dirty="0"/>
              <a:t>Generate and evaluate possible solutions</a:t>
            </a:r>
          </a:p>
          <a:p>
            <a:pPr marL="342900" indent="-342900">
              <a:buAutoNum type="arabicParenR"/>
            </a:pPr>
            <a:r>
              <a:rPr lang="en-US" sz="2000" dirty="0"/>
              <a:t>Present and support one chosen solution</a:t>
            </a:r>
          </a:p>
        </p:txBody>
      </p:sp>
    </p:spTree>
    <p:extLst>
      <p:ext uri="{BB962C8B-B14F-4D97-AF65-F5344CB8AC3E}">
        <p14:creationId xmlns:p14="http://schemas.microsoft.com/office/powerpoint/2010/main" val="2282020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7109805" cy="5143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a:extLst>
              <a:ext uri="{FF2B5EF4-FFF2-40B4-BE49-F238E27FC236}">
                <a16:creationId xmlns:a16="http://schemas.microsoft.com/office/drawing/2014/main" id="{F82BA8DF-C4FC-4A16-B344-5E9FEFA7C04D}"/>
              </a:ext>
            </a:extLst>
          </p:cNvPr>
          <p:cNvSpPr txBox="1">
            <a:spLocks/>
          </p:cNvSpPr>
          <p:nvPr/>
        </p:nvSpPr>
        <p:spPr>
          <a:xfrm>
            <a:off x="814996" y="152400"/>
            <a:ext cx="7109804" cy="148727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defTabSz="914400"/>
            <a:r>
              <a:rPr lang="en-US" sz="3200" u="sng" spc="200" dirty="0"/>
              <a:t>PROBLEM BASED LEARNING</a:t>
            </a:r>
          </a:p>
          <a:p>
            <a:pPr marL="803275" indent="-342900" defTabSz="914400">
              <a:buFont typeface="Arial" panose="020B0604020202020204" pitchFamily="34" charset="0"/>
              <a:buChar char="•"/>
            </a:pPr>
            <a:r>
              <a:rPr lang="en-US" sz="2400" spc="200" dirty="0"/>
              <a:t>SUBDIVISION DESIGN</a:t>
            </a:r>
          </a:p>
          <a:p>
            <a:pPr defTabSz="914400"/>
            <a:endParaRPr lang="en-US" sz="3200" u="sng" spc="200" dirty="0"/>
          </a:p>
        </p:txBody>
      </p:sp>
    </p:spTree>
    <p:custDataLst>
      <p:tags r:id="rId1"/>
    </p:custDataLst>
    <p:extLst>
      <p:ext uri="{BB962C8B-B14F-4D97-AF65-F5344CB8AC3E}">
        <p14:creationId xmlns:p14="http://schemas.microsoft.com/office/powerpoint/2010/main" val="187372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B7DDA2-669D-4FA9-B285-667429D4BF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5482" y="3879644"/>
            <a:ext cx="3868682" cy="2798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97D102F3-592A-4B01-83B3-FE207B4E0786}"/>
              </a:ext>
            </a:extLst>
          </p:cNvPr>
          <p:cNvSpPr txBox="1"/>
          <p:nvPr/>
        </p:nvSpPr>
        <p:spPr>
          <a:xfrm>
            <a:off x="5791200" y="762000"/>
            <a:ext cx="3033284" cy="2862322"/>
          </a:xfrm>
          <a:prstGeom prst="rect">
            <a:avLst/>
          </a:prstGeom>
          <a:noFill/>
        </p:spPr>
        <p:txBody>
          <a:bodyPr wrap="square" rtlCol="0">
            <a:spAutoFit/>
          </a:bodyPr>
          <a:lstStyle/>
          <a:p>
            <a:pPr marL="233363" indent="-233363">
              <a:buFont typeface="Wingdings" panose="05000000000000000000" pitchFamily="2" charset="2"/>
              <a:buChar char="§"/>
            </a:pPr>
            <a:r>
              <a:rPr lang="en-US" dirty="0">
                <a:latin typeface="Arial" panose="020B0604020202020204" pitchFamily="34" charset="0"/>
                <a:cs typeface="Arial" panose="020B0604020202020204" pitchFamily="34" charset="0"/>
              </a:rPr>
              <a:t>What resources do you expect in your neighborhood?</a:t>
            </a:r>
          </a:p>
          <a:p>
            <a:pPr marL="233363" indent="-233363">
              <a:buFont typeface="Wingdings" panose="05000000000000000000" pitchFamily="2" charset="2"/>
              <a:buChar char="§"/>
            </a:pPr>
            <a:r>
              <a:rPr lang="en-US" dirty="0">
                <a:latin typeface="Arial" panose="020B0604020202020204" pitchFamily="34" charset="0"/>
                <a:cs typeface="Arial" panose="020B0604020202020204" pitchFamily="34" charset="0"/>
              </a:rPr>
              <a:t>How would you develop this land?</a:t>
            </a:r>
          </a:p>
          <a:p>
            <a:pPr marL="233363" indent="-233363">
              <a:buFont typeface="Wingdings" panose="05000000000000000000" pitchFamily="2" charset="2"/>
              <a:buChar char="§"/>
            </a:pPr>
            <a:r>
              <a:rPr lang="en-US" dirty="0">
                <a:latin typeface="Arial" panose="020B0604020202020204" pitchFamily="34" charset="0"/>
                <a:cs typeface="Arial" panose="020B0604020202020204" pitchFamily="34" charset="0"/>
              </a:rPr>
              <a:t>Who would you need to partner with during this development?</a:t>
            </a:r>
          </a:p>
          <a:p>
            <a:pPr marL="233363" indent="-233363">
              <a:buFont typeface="Wingdings" panose="05000000000000000000" pitchFamily="2" charset="2"/>
              <a:buChar char="§"/>
            </a:pPr>
            <a:r>
              <a:rPr lang="en-US" dirty="0">
                <a:latin typeface="Arial" panose="020B0604020202020204" pitchFamily="34" charset="0"/>
                <a:cs typeface="Arial" panose="020B0604020202020204" pitchFamily="34" charset="0"/>
              </a:rPr>
              <a:t>What would some challenges be?</a:t>
            </a:r>
          </a:p>
        </p:txBody>
      </p:sp>
      <p:pic>
        <p:nvPicPr>
          <p:cNvPr id="6" name="Picture 5">
            <a:extLst>
              <a:ext uri="{FF2B5EF4-FFF2-40B4-BE49-F238E27FC236}">
                <a16:creationId xmlns:a16="http://schemas.microsoft.com/office/drawing/2014/main" id="{814407DF-467A-4F79-8352-9E5ED1A398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881828"/>
            <a:ext cx="4724400" cy="36539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itle 1">
            <a:extLst>
              <a:ext uri="{FF2B5EF4-FFF2-40B4-BE49-F238E27FC236}">
                <a16:creationId xmlns:a16="http://schemas.microsoft.com/office/drawing/2014/main" id="{A12C46BA-5ED0-4970-A783-D0E7049652C8}"/>
              </a:ext>
            </a:extLst>
          </p:cNvPr>
          <p:cNvSpPr>
            <a:spLocks noGrp="1"/>
          </p:cNvSpPr>
          <p:nvPr>
            <p:ph type="title"/>
          </p:nvPr>
        </p:nvSpPr>
        <p:spPr>
          <a:xfrm>
            <a:off x="1683122" y="5232461"/>
            <a:ext cx="3252359" cy="327609"/>
          </a:xfrm>
        </p:spPr>
        <p:txBody>
          <a:bodyPr vert="horz" lIns="91440" tIns="45720" rIns="91440" bIns="45720" rtlCol="0" anchor="t">
            <a:normAutofit fontScale="90000"/>
          </a:bodyPr>
          <a:lstStyle/>
          <a:p>
            <a:pPr defTabSz="914400"/>
            <a:r>
              <a:rPr lang="en-US" sz="2000" b="1" u="sng" spc="200" dirty="0"/>
              <a:t>Group Scenarios</a:t>
            </a:r>
          </a:p>
        </p:txBody>
      </p:sp>
      <p:sp>
        <p:nvSpPr>
          <p:cNvPr id="8" name="Content Placeholder 2">
            <a:extLst>
              <a:ext uri="{FF2B5EF4-FFF2-40B4-BE49-F238E27FC236}">
                <a16:creationId xmlns:a16="http://schemas.microsoft.com/office/drawing/2014/main" id="{D958C22F-3BE7-4981-930E-DD8A93D1AC03}"/>
              </a:ext>
            </a:extLst>
          </p:cNvPr>
          <p:cNvSpPr txBox="1">
            <a:spLocks/>
          </p:cNvSpPr>
          <p:nvPr/>
        </p:nvSpPr>
        <p:spPr>
          <a:xfrm>
            <a:off x="1066800" y="5633114"/>
            <a:ext cx="3252359" cy="1176439"/>
          </a:xfrm>
          <a:prstGeom prst="rect">
            <a:avLst/>
          </a:prstGeom>
        </p:spPr>
        <p:txBody>
          <a:bodyPr vert="horz" lIns="91440" tIns="45720" rIns="91440" bIns="45720" rtlCol="0">
            <a:norm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defTabSz="914400">
              <a:lnSpc>
                <a:spcPct val="100000"/>
              </a:lnSpc>
            </a:pPr>
            <a:r>
              <a:rPr lang="en-US" sz="1400" dirty="0">
                <a:solidFill>
                  <a:schemeClr val="tx1"/>
                </a:solidFill>
                <a:latin typeface="Arial" panose="020B0604020202020204" pitchFamily="34" charset="0"/>
                <a:cs typeface="Arial" panose="020B0604020202020204" pitchFamily="34" charset="0"/>
              </a:rPr>
              <a:t>Developer</a:t>
            </a:r>
          </a:p>
          <a:p>
            <a:pPr defTabSz="914400">
              <a:lnSpc>
                <a:spcPct val="100000"/>
              </a:lnSpc>
            </a:pPr>
            <a:r>
              <a:rPr lang="en-US" sz="1400" dirty="0">
                <a:solidFill>
                  <a:schemeClr val="tx1"/>
                </a:solidFill>
                <a:latin typeface="Arial" panose="020B0604020202020204" pitchFamily="34" charset="0"/>
                <a:cs typeface="Arial" panose="020B0604020202020204" pitchFamily="34" charset="0"/>
              </a:rPr>
              <a:t>Engineer/Surveyor</a:t>
            </a:r>
          </a:p>
          <a:p>
            <a:pPr defTabSz="914400">
              <a:lnSpc>
                <a:spcPct val="100000"/>
              </a:lnSpc>
            </a:pPr>
            <a:r>
              <a:rPr lang="en-US" sz="1400" dirty="0">
                <a:solidFill>
                  <a:schemeClr val="tx1"/>
                </a:solidFill>
                <a:latin typeface="Arial" panose="020B0604020202020204" pitchFamily="34" charset="0"/>
                <a:cs typeface="Arial" panose="020B0604020202020204" pitchFamily="34" charset="0"/>
              </a:rPr>
              <a:t>Environmentalist</a:t>
            </a:r>
          </a:p>
        </p:txBody>
      </p:sp>
      <p:sp>
        <p:nvSpPr>
          <p:cNvPr id="9" name="Title 1">
            <a:extLst>
              <a:ext uri="{FF2B5EF4-FFF2-40B4-BE49-F238E27FC236}">
                <a16:creationId xmlns:a16="http://schemas.microsoft.com/office/drawing/2014/main" id="{0E063419-7E38-4279-AC31-30555BC21786}"/>
              </a:ext>
            </a:extLst>
          </p:cNvPr>
          <p:cNvSpPr txBox="1">
            <a:spLocks/>
          </p:cNvSpPr>
          <p:nvPr/>
        </p:nvSpPr>
        <p:spPr>
          <a:xfrm>
            <a:off x="1414200" y="167928"/>
            <a:ext cx="6356239" cy="45857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a:lstStyle>
          <a:p>
            <a:pPr algn="ctr" defTabSz="914400"/>
            <a:r>
              <a:rPr lang="en-US" sz="2400" b="1" u="sng" spc="200" dirty="0"/>
              <a:t>BRAINSTORMING Scenarios</a:t>
            </a:r>
          </a:p>
        </p:txBody>
      </p:sp>
      <p:sp>
        <p:nvSpPr>
          <p:cNvPr id="11" name="Content Placeholder 2">
            <a:extLst>
              <a:ext uri="{FF2B5EF4-FFF2-40B4-BE49-F238E27FC236}">
                <a16:creationId xmlns:a16="http://schemas.microsoft.com/office/drawing/2014/main" id="{AEE6026B-348E-4323-BB89-AEC3BD3F3154}"/>
              </a:ext>
            </a:extLst>
          </p:cNvPr>
          <p:cNvSpPr txBox="1">
            <a:spLocks/>
          </p:cNvSpPr>
          <p:nvPr/>
        </p:nvSpPr>
        <p:spPr>
          <a:xfrm>
            <a:off x="3252359" y="5633114"/>
            <a:ext cx="2133600" cy="685800"/>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defTabSz="914400">
              <a:lnSpc>
                <a:spcPct val="100000"/>
              </a:lnSpc>
            </a:pPr>
            <a:r>
              <a:rPr lang="en-US" sz="1400" dirty="0">
                <a:solidFill>
                  <a:schemeClr val="tx1"/>
                </a:solidFill>
                <a:latin typeface="Arial" panose="020B0604020202020204" pitchFamily="34" charset="0"/>
                <a:cs typeface="Arial" panose="020B0604020202020204" pitchFamily="34" charset="0"/>
              </a:rPr>
              <a:t>Community</a:t>
            </a:r>
          </a:p>
          <a:p>
            <a:pPr defTabSz="914400">
              <a:lnSpc>
                <a:spcPct val="100000"/>
              </a:lnSpc>
            </a:pPr>
            <a:r>
              <a:rPr lang="en-US" sz="1400" dirty="0">
                <a:solidFill>
                  <a:schemeClr val="tx1"/>
                </a:solidFill>
                <a:latin typeface="Arial" panose="020B0604020202020204" pitchFamily="34" charset="0"/>
                <a:cs typeface="Arial" panose="020B0604020202020204" pitchFamily="34" charset="0"/>
              </a:rPr>
              <a:t>Governmental Agencies</a:t>
            </a:r>
          </a:p>
        </p:txBody>
      </p:sp>
    </p:spTree>
    <p:custDataLst>
      <p:tags r:id="rId1"/>
    </p:custDataLst>
    <p:extLst>
      <p:ext uri="{BB962C8B-B14F-4D97-AF65-F5344CB8AC3E}">
        <p14:creationId xmlns:p14="http://schemas.microsoft.com/office/powerpoint/2010/main" val="383977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a:extLst>
              <a:ext uri="{FF2B5EF4-FFF2-40B4-BE49-F238E27FC236}">
                <a16:creationId xmlns:a16="http://schemas.microsoft.com/office/drawing/2014/main" id="{1DF61F47-37EC-408A-BDC8-E491FB5E5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21" name="Rectangle 11">
            <a:extLst>
              <a:ext uri="{FF2B5EF4-FFF2-40B4-BE49-F238E27FC236}">
                <a16:creationId xmlns:a16="http://schemas.microsoft.com/office/drawing/2014/main" id="{68157995-9098-42A2-8E36-8BA9015D7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2" name="Rectangle 13">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5">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
            <a:ext cx="4725186"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4" name="Title 3"/>
          <p:cNvSpPr>
            <a:spLocks noGrp="1"/>
          </p:cNvSpPr>
          <p:nvPr>
            <p:ph type="title"/>
          </p:nvPr>
        </p:nvSpPr>
        <p:spPr>
          <a:xfrm>
            <a:off x="698949" y="1162940"/>
            <a:ext cx="3386699" cy="4532120"/>
          </a:xfrm>
        </p:spPr>
        <p:txBody>
          <a:bodyPr vert="horz" lIns="91440" tIns="45720" rIns="91440" bIns="45720" rtlCol="0" anchor="ctr">
            <a:normAutofit/>
          </a:bodyPr>
          <a:lstStyle/>
          <a:p>
            <a:pPr algn="ctr" defTabSz="914400"/>
            <a:r>
              <a:rPr lang="en-US" sz="3800" spc="200" dirty="0">
                <a:solidFill>
                  <a:srgbClr val="2A1A00"/>
                </a:solidFill>
              </a:rPr>
              <a:t>Definition of Problem Based Learning</a:t>
            </a:r>
          </a:p>
        </p:txBody>
      </p:sp>
      <p:sp>
        <p:nvSpPr>
          <p:cNvPr id="24" name="Rectangle 17">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p:cNvSpPr>
            <a:spLocks noGrp="1"/>
          </p:cNvSpPr>
          <p:nvPr>
            <p:ph idx="4294967295"/>
          </p:nvPr>
        </p:nvSpPr>
        <p:spPr>
          <a:xfrm>
            <a:off x="4870584" y="304801"/>
            <a:ext cx="4060817" cy="6324600"/>
          </a:xfrm>
        </p:spPr>
        <p:txBody>
          <a:bodyPr vert="horz" lIns="91440" tIns="45720" rIns="91440" bIns="45720" rtlCol="0" anchor="ctr">
            <a:normAutofit/>
          </a:bodyPr>
          <a:lstStyle/>
          <a:p>
            <a:pPr marL="0" defTabSz="914400">
              <a:buNone/>
            </a:pPr>
            <a:r>
              <a:rPr lang="en-US" dirty="0">
                <a:solidFill>
                  <a:schemeClr val="tx1"/>
                </a:solidFill>
              </a:rPr>
              <a:t>Problem-based learning is both a teaching method and an approach to the curriculum that addresses complex real-world problems.</a:t>
            </a:r>
          </a:p>
          <a:p>
            <a:pPr marL="0" defTabSz="914400">
              <a:buNone/>
            </a:pPr>
            <a:endParaRPr lang="en-US" dirty="0">
              <a:solidFill>
                <a:schemeClr val="tx1"/>
              </a:solidFill>
            </a:endParaRPr>
          </a:p>
          <a:p>
            <a:pPr marL="0" defTabSz="914400">
              <a:buNone/>
            </a:pPr>
            <a:r>
              <a:rPr lang="en-US" dirty="0">
                <a:solidFill>
                  <a:schemeClr val="tx1"/>
                </a:solidFill>
              </a:rPr>
              <a:t> These carefully designed problems challenge students to use problem solving techniques, self-directed learning strategies, team participation skills, and disciplinary knowledge.</a:t>
            </a:r>
          </a:p>
        </p:txBody>
      </p:sp>
    </p:spTree>
    <p:custDataLst>
      <p:tags r:id="rId1"/>
    </p:custDataLst>
    <p:extLst>
      <p:ext uri="{BB962C8B-B14F-4D97-AF65-F5344CB8AC3E}">
        <p14:creationId xmlns:p14="http://schemas.microsoft.com/office/powerpoint/2010/main" val="1048282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09CE3-31BE-4CAE-A981-63D9530D73D4}"/>
              </a:ext>
            </a:extLst>
          </p:cNvPr>
          <p:cNvSpPr>
            <a:spLocks noGrp="1"/>
          </p:cNvSpPr>
          <p:nvPr>
            <p:ph type="title"/>
          </p:nvPr>
        </p:nvSpPr>
        <p:spPr/>
        <p:txBody>
          <a:bodyPr/>
          <a:lstStyle/>
          <a:p>
            <a:r>
              <a:rPr lang="en-US" dirty="0"/>
              <a:t>Activity </a:t>
            </a:r>
          </a:p>
        </p:txBody>
      </p:sp>
      <p:sp>
        <p:nvSpPr>
          <p:cNvPr id="3" name="Text Placeholder 2">
            <a:extLst>
              <a:ext uri="{FF2B5EF4-FFF2-40B4-BE49-F238E27FC236}">
                <a16:creationId xmlns:a16="http://schemas.microsoft.com/office/drawing/2014/main" id="{9C9E4041-4484-4A29-8DF3-49ECBE08E599}"/>
              </a:ext>
            </a:extLst>
          </p:cNvPr>
          <p:cNvSpPr>
            <a:spLocks noGrp="1"/>
          </p:cNvSpPr>
          <p:nvPr>
            <p:ph type="body" idx="1"/>
          </p:nvPr>
        </p:nvSpPr>
        <p:spPr/>
        <p:txBody>
          <a:bodyPr/>
          <a:lstStyle/>
          <a:p>
            <a:r>
              <a:rPr lang="en-US" dirty="0"/>
              <a:t>Review examples of PBL</a:t>
            </a:r>
          </a:p>
        </p:txBody>
      </p:sp>
    </p:spTree>
    <p:extLst>
      <p:ext uri="{BB962C8B-B14F-4D97-AF65-F5344CB8AC3E}">
        <p14:creationId xmlns:p14="http://schemas.microsoft.com/office/powerpoint/2010/main" val="2468076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Constantia-Franklin Gothic Book">
      <a:maj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2822</Words>
  <Application>Microsoft Office PowerPoint</Application>
  <PresentationFormat>On-screen Show (4:3)</PresentationFormat>
  <Paragraphs>301</Paragraphs>
  <Slides>33</Slides>
  <Notes>25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Book Antiqua</vt:lpstr>
      <vt:lpstr>Calibri</vt:lpstr>
      <vt:lpstr>Constantia</vt:lpstr>
      <vt:lpstr>Franklin Gothic Book</vt:lpstr>
      <vt:lpstr>Gill Sans MT</vt:lpstr>
      <vt:lpstr>Raleway</vt:lpstr>
      <vt:lpstr>Segoe Print</vt:lpstr>
      <vt:lpstr>Times New Roman</vt:lpstr>
      <vt:lpstr>Wingdings</vt:lpstr>
      <vt:lpstr>Badge</vt:lpstr>
      <vt:lpstr>Solve a Problem with a Problem:</vt:lpstr>
      <vt:lpstr>Introductions</vt:lpstr>
      <vt:lpstr>Class Outcomes</vt:lpstr>
      <vt:lpstr>Sage Advice About Education. . . </vt:lpstr>
      <vt:lpstr>Overview of Problem Based Learning (PBL)</vt:lpstr>
      <vt:lpstr>PowerPoint Presentation</vt:lpstr>
      <vt:lpstr>Group Scenarios</vt:lpstr>
      <vt:lpstr>Definition of Problem Based Learning</vt:lpstr>
      <vt:lpstr>Activity </vt:lpstr>
      <vt:lpstr>Problem-Based Learning:  Experience It Yourself  Deflating Grady</vt:lpstr>
      <vt:lpstr>Grade inflation</vt:lpstr>
      <vt:lpstr>Deflating Grady – Part 1 : Maintaining Standards </vt:lpstr>
      <vt:lpstr>Deflating Grady – Part 2 : Midnight Thoughts </vt:lpstr>
      <vt:lpstr>Deflating Grady – Part 3 : What’s the Evidence</vt:lpstr>
      <vt:lpstr>Deflating Grady – Part 4: Who Cares </vt:lpstr>
      <vt:lpstr>Deflating Grady – Part 5: What’s our Position </vt:lpstr>
      <vt:lpstr>Deflating Grady – Part 6: Formulating a Position </vt:lpstr>
      <vt:lpstr>What Just Happened? </vt:lpstr>
      <vt:lpstr>PROBLEM BASED IDEATION PHASE</vt:lpstr>
      <vt:lpstr>Drafting Your Problem Based Scenario </vt:lpstr>
      <vt:lpstr>Benefits of PBL for students</vt:lpstr>
      <vt:lpstr>Proposed Structure</vt:lpstr>
      <vt:lpstr>Tips for Implementation</vt:lpstr>
      <vt:lpstr>Critical Thinking/Cognitive Complexity: Bloom’s Taxonomy</vt:lpstr>
      <vt:lpstr>Steps in how to implement PBL in your courses:</vt:lpstr>
      <vt:lpstr>Challenges in using PBL</vt:lpstr>
      <vt:lpstr>To Sum. . . </vt:lpstr>
      <vt:lpstr>Looking Ahead to the Capstone</vt:lpstr>
      <vt:lpstr>Resources</vt:lpstr>
      <vt:lpstr>Examples of Possible Products - Assessment  Group / Individual – Formative (CATs)/Summative</vt:lpstr>
      <vt:lpstr>Project vs Problem</vt:lpstr>
      <vt:lpstr>Solutions to some to the challenges…</vt:lpstr>
      <vt:lpstr>Problem to Solve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Solve a Problem with a Problem:</dc:title>
  <dc:creator>Sandra Bowling</dc:creator>
  <cp:lastModifiedBy>Sandra Bowling</cp:lastModifiedBy>
  <cp:revision>5</cp:revision>
  <dcterms:created xsi:type="dcterms:W3CDTF">2018-10-27T19:44:03Z</dcterms:created>
  <dcterms:modified xsi:type="dcterms:W3CDTF">2018-10-27T20:15:01Z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-521656093</vt:i4>
  </property>
  <property fmtid="{D5CDD505-2E9C-101B-9397-08002B2CF9AE}" pid="3" name="_NewReviewCycle">
    <vt:lpwstr/>
  </property>
  <property fmtid="{D5CDD505-2E9C-101B-9397-08002B2CF9AE}" pid="4" name="_EmailSubject">
    <vt:lpwstr>PBL - Info</vt:lpwstr>
  </property>
  <property fmtid="{D5CDD505-2E9C-101B-9397-08002B2CF9AE}" pid="5" name="_AuthorEmail">
    <vt:lpwstr>sbowling6@valenciacollege.edu</vt:lpwstr>
  </property>
  <property fmtid="{D5CDD505-2E9C-101B-9397-08002B2CF9AE}" pid="6" name="_AuthorEmailDisplayName">
    <vt:lpwstr>Sandra Bowling</vt:lpwstr>
  </property>
</Properties>
</file>